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5" r:id="rId3"/>
    <p:sldId id="257" r:id="rId4"/>
    <p:sldId id="270" r:id="rId5"/>
    <p:sldId id="280" r:id="rId6"/>
    <p:sldId id="258" r:id="rId7"/>
    <p:sldId id="260" r:id="rId8"/>
    <p:sldId id="261" r:id="rId9"/>
    <p:sldId id="262" r:id="rId10"/>
    <p:sldId id="259" r:id="rId11"/>
    <p:sldId id="263" r:id="rId12"/>
    <p:sldId id="264" r:id="rId13"/>
    <p:sldId id="265" r:id="rId14"/>
    <p:sldId id="266" r:id="rId15"/>
    <p:sldId id="268" r:id="rId16"/>
    <p:sldId id="274" r:id="rId17"/>
    <p:sldId id="269" r:id="rId18"/>
    <p:sldId id="283" r:id="rId19"/>
    <p:sldId id="273" r:id="rId20"/>
    <p:sldId id="281" r:id="rId21"/>
    <p:sldId id="284" r:id="rId22"/>
    <p:sldId id="282" r:id="rId23"/>
    <p:sldId id="278" r:id="rId24"/>
    <p:sldId id="279" r:id="rId25"/>
  </p:sldIdLst>
  <p:sldSz cx="18288000" cy="10287000"/>
  <p:notesSz cx="6858000" cy="9144000"/>
  <p:embeddedFontLst>
    <p:embeddedFont>
      <p:font typeface="Arial Black" panose="020B0A04020102020204" pitchFamily="34" charset="0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Kullanıcısı" initials="W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282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F814E5-72AF-4EE2-8049-A0CBA247D3E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EDFFDC0-7C97-43F5-ABB9-232F80305E64}">
      <dgm:prSet phldrT="[Metin]"/>
      <dgm:spPr/>
      <dgm:t>
        <a:bodyPr/>
        <a:lstStyle/>
        <a:p>
          <a:r>
            <a:rPr lang="tr-TR" dirty="0" smtClean="0"/>
            <a:t>Fiziksel Zorbalık</a:t>
          </a:r>
          <a:endParaRPr lang="tr-TR" dirty="0"/>
        </a:p>
      </dgm:t>
    </dgm:pt>
    <dgm:pt modelId="{0A4898A5-B7A6-4D65-9116-9A189424C28C}" type="parTrans" cxnId="{BAAD0BEA-E64E-455B-854F-09458A6E98EC}">
      <dgm:prSet/>
      <dgm:spPr/>
      <dgm:t>
        <a:bodyPr/>
        <a:lstStyle/>
        <a:p>
          <a:endParaRPr lang="tr-TR"/>
        </a:p>
      </dgm:t>
    </dgm:pt>
    <dgm:pt modelId="{067C2C22-75C2-4EEE-9531-FFDE816BE17A}" type="sibTrans" cxnId="{BAAD0BEA-E64E-455B-854F-09458A6E98EC}">
      <dgm:prSet/>
      <dgm:spPr/>
      <dgm:t>
        <a:bodyPr/>
        <a:lstStyle/>
        <a:p>
          <a:endParaRPr lang="tr-TR"/>
        </a:p>
      </dgm:t>
    </dgm:pt>
    <dgm:pt modelId="{ABEE566E-3F9F-4DE7-B1D0-5659FF13102E}">
      <dgm:prSet phldrT="[Metin]"/>
      <dgm:spPr/>
      <dgm:t>
        <a:bodyPr/>
        <a:lstStyle/>
        <a:p>
          <a:r>
            <a:rPr lang="tr-TR" dirty="0" smtClean="0"/>
            <a:t>Sözel Zorbalık</a:t>
          </a:r>
          <a:endParaRPr lang="tr-TR" dirty="0"/>
        </a:p>
      </dgm:t>
    </dgm:pt>
    <dgm:pt modelId="{F21D0D2A-AEF3-455E-874B-F17C92CC3744}" type="parTrans" cxnId="{23234C0D-A449-4754-97D9-FA246D8EA1FE}">
      <dgm:prSet/>
      <dgm:spPr/>
      <dgm:t>
        <a:bodyPr/>
        <a:lstStyle/>
        <a:p>
          <a:endParaRPr lang="tr-TR"/>
        </a:p>
      </dgm:t>
    </dgm:pt>
    <dgm:pt modelId="{F741CF1E-099E-4D38-BD29-789E45CEACCE}" type="sibTrans" cxnId="{23234C0D-A449-4754-97D9-FA246D8EA1FE}">
      <dgm:prSet/>
      <dgm:spPr/>
      <dgm:t>
        <a:bodyPr/>
        <a:lstStyle/>
        <a:p>
          <a:endParaRPr lang="tr-TR"/>
        </a:p>
      </dgm:t>
    </dgm:pt>
    <dgm:pt modelId="{187D8D94-DFCB-4FAA-BCF3-94FC70BBC961}">
      <dgm:prSet phldrT="[Metin]"/>
      <dgm:spPr/>
      <dgm:t>
        <a:bodyPr/>
        <a:lstStyle/>
        <a:p>
          <a:r>
            <a:rPr lang="tr-TR" dirty="0" smtClean="0"/>
            <a:t>Sosyal Zorbalık</a:t>
          </a:r>
          <a:endParaRPr lang="tr-TR" dirty="0"/>
        </a:p>
      </dgm:t>
    </dgm:pt>
    <dgm:pt modelId="{6E810CEB-5972-44D1-B8C5-C820318D31E1}" type="parTrans" cxnId="{94B32D78-864E-4FDD-96FB-1CBEF6084567}">
      <dgm:prSet/>
      <dgm:spPr/>
      <dgm:t>
        <a:bodyPr/>
        <a:lstStyle/>
        <a:p>
          <a:endParaRPr lang="tr-TR"/>
        </a:p>
      </dgm:t>
    </dgm:pt>
    <dgm:pt modelId="{76A8F43D-3C7A-4EE8-9508-EF55F754D91C}" type="sibTrans" cxnId="{94B32D78-864E-4FDD-96FB-1CBEF6084567}">
      <dgm:prSet/>
      <dgm:spPr/>
      <dgm:t>
        <a:bodyPr/>
        <a:lstStyle/>
        <a:p>
          <a:endParaRPr lang="tr-TR"/>
        </a:p>
      </dgm:t>
    </dgm:pt>
    <dgm:pt modelId="{8853C166-B9FE-46B8-BC04-C40277D2540F}">
      <dgm:prSet phldrT="[Metin]"/>
      <dgm:spPr/>
      <dgm:t>
        <a:bodyPr/>
        <a:lstStyle/>
        <a:p>
          <a:r>
            <a:rPr lang="tr-TR" dirty="0" smtClean="0"/>
            <a:t>Siber Zorbalık</a:t>
          </a:r>
          <a:endParaRPr lang="tr-TR" dirty="0"/>
        </a:p>
      </dgm:t>
    </dgm:pt>
    <dgm:pt modelId="{0D67266D-09D9-4907-B1B8-8A80202F4712}" type="parTrans" cxnId="{D7F7EB5A-7A7C-404F-88EA-9916C1428E8E}">
      <dgm:prSet/>
      <dgm:spPr/>
      <dgm:t>
        <a:bodyPr/>
        <a:lstStyle/>
        <a:p>
          <a:endParaRPr lang="tr-TR"/>
        </a:p>
      </dgm:t>
    </dgm:pt>
    <dgm:pt modelId="{1E189347-B3A8-419A-88B9-E1ED6F767B71}" type="sibTrans" cxnId="{D7F7EB5A-7A7C-404F-88EA-9916C1428E8E}">
      <dgm:prSet/>
      <dgm:spPr/>
      <dgm:t>
        <a:bodyPr/>
        <a:lstStyle/>
        <a:p>
          <a:endParaRPr lang="tr-TR"/>
        </a:p>
      </dgm:t>
    </dgm:pt>
    <dgm:pt modelId="{28B65A93-9329-48F9-89CE-117B3B1C4A95}" type="pres">
      <dgm:prSet presAssocID="{8FF814E5-72AF-4EE2-8049-A0CBA247D3E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D3DE4EB-48BD-4FE0-8AEA-14CA2FC0E5E5}" type="pres">
      <dgm:prSet presAssocID="{DEDFFDC0-7C97-43F5-ABB9-232F80305E64}" presName="comp" presStyleCnt="0"/>
      <dgm:spPr/>
    </dgm:pt>
    <dgm:pt modelId="{6A0812C6-3CF7-4F94-BDFD-C895F2FBDE76}" type="pres">
      <dgm:prSet presAssocID="{DEDFFDC0-7C97-43F5-ABB9-232F80305E64}" presName="box" presStyleLbl="node1" presStyleIdx="0" presStyleCnt="4" custLinFactNeighborX="59215" custLinFactNeighborY="-38370"/>
      <dgm:spPr/>
      <dgm:t>
        <a:bodyPr/>
        <a:lstStyle/>
        <a:p>
          <a:endParaRPr lang="tr-TR"/>
        </a:p>
      </dgm:t>
    </dgm:pt>
    <dgm:pt modelId="{B0B95257-04CE-4D03-80CA-60479D255E7A}" type="pres">
      <dgm:prSet presAssocID="{DEDFFDC0-7C97-43F5-ABB9-232F80305E64}" presName="img" presStyleLbl="fgImgPlace1" presStyleIdx="0" presStyleCnt="4" custFlipVert="1" custScaleX="89189" custScaleY="17809" custLinFactY="60816" custLinFactNeighborX="-19513" custLinFactNeighborY="100000"/>
      <dgm:spPr/>
    </dgm:pt>
    <dgm:pt modelId="{4697B98D-38DB-4FAF-A09F-28DA5730488B}" type="pres">
      <dgm:prSet presAssocID="{DEDFFDC0-7C97-43F5-ABB9-232F80305E64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C567E49-A1DD-4796-A0D8-7773273DEE94}" type="pres">
      <dgm:prSet presAssocID="{067C2C22-75C2-4EEE-9531-FFDE816BE17A}" presName="spacer" presStyleCnt="0"/>
      <dgm:spPr/>
    </dgm:pt>
    <dgm:pt modelId="{56CFBA28-75E7-49C5-9036-0EA15E677A7E}" type="pres">
      <dgm:prSet presAssocID="{ABEE566E-3F9F-4DE7-B1D0-5659FF13102E}" presName="comp" presStyleCnt="0"/>
      <dgm:spPr/>
    </dgm:pt>
    <dgm:pt modelId="{7BDF8B5B-2FB3-485D-9249-8B44E86185BF}" type="pres">
      <dgm:prSet presAssocID="{ABEE566E-3F9F-4DE7-B1D0-5659FF13102E}" presName="box" presStyleLbl="node1" presStyleIdx="1" presStyleCnt="4" custLinFactNeighborX="25102" custLinFactNeighborY="-6725"/>
      <dgm:spPr/>
      <dgm:t>
        <a:bodyPr/>
        <a:lstStyle/>
        <a:p>
          <a:endParaRPr lang="tr-TR"/>
        </a:p>
      </dgm:t>
    </dgm:pt>
    <dgm:pt modelId="{F361C015-DB59-4810-A776-AC0C1DD2650B}" type="pres">
      <dgm:prSet presAssocID="{ABEE566E-3F9F-4DE7-B1D0-5659FF13102E}" presName="img" presStyleLbl="fgImgPlace1" presStyleIdx="1" presStyleCnt="4" custFlipVert="1" custScaleX="82952" custScaleY="7088" custLinFactY="84124" custLinFactNeighborX="6128" custLinFactNeighborY="100000"/>
      <dgm:spPr/>
    </dgm:pt>
    <dgm:pt modelId="{A9C27A40-578A-4997-9E6D-FB489EF20D7E}" type="pres">
      <dgm:prSet presAssocID="{ABEE566E-3F9F-4DE7-B1D0-5659FF13102E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E067C8C-29E3-4F6D-B29D-CC8326AD0654}" type="pres">
      <dgm:prSet presAssocID="{F741CF1E-099E-4D38-BD29-789E45CEACCE}" presName="spacer" presStyleCnt="0"/>
      <dgm:spPr/>
    </dgm:pt>
    <dgm:pt modelId="{83F96971-69E2-48BD-99F7-47A513848ED1}" type="pres">
      <dgm:prSet presAssocID="{187D8D94-DFCB-4FAA-BCF3-94FC70BBC961}" presName="comp" presStyleCnt="0"/>
      <dgm:spPr/>
    </dgm:pt>
    <dgm:pt modelId="{C4AA99F4-658A-4058-ACD8-43F67E308C8D}" type="pres">
      <dgm:prSet presAssocID="{187D8D94-DFCB-4FAA-BCF3-94FC70BBC961}" presName="box" presStyleLbl="node1" presStyleIdx="2" presStyleCnt="4" custLinFactNeighborY="-6569"/>
      <dgm:spPr/>
      <dgm:t>
        <a:bodyPr/>
        <a:lstStyle/>
        <a:p>
          <a:endParaRPr lang="tr-TR"/>
        </a:p>
      </dgm:t>
    </dgm:pt>
    <dgm:pt modelId="{EEABEC64-FA5E-4197-83DA-E00DA0A95C39}" type="pres">
      <dgm:prSet presAssocID="{187D8D94-DFCB-4FAA-BCF3-94FC70BBC961}" presName="img" presStyleLbl="fgImgPlace1" presStyleIdx="2" presStyleCnt="4" custFlipVert="1" custScaleX="5758" custScaleY="7205" custLinFactY="91352" custLinFactNeighborX="4080" custLinFactNeighborY="100000"/>
      <dgm:spPr/>
    </dgm:pt>
    <dgm:pt modelId="{60EA9A5C-13A9-4882-AB5A-F9DA21952C85}" type="pres">
      <dgm:prSet presAssocID="{187D8D94-DFCB-4FAA-BCF3-94FC70BBC96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B8733DB-FC8E-4730-9F06-18B84B765D20}" type="pres">
      <dgm:prSet presAssocID="{76A8F43D-3C7A-4EE8-9508-EF55F754D91C}" presName="spacer" presStyleCnt="0"/>
      <dgm:spPr/>
    </dgm:pt>
    <dgm:pt modelId="{D8BA4C14-9E35-4DC2-BF73-28AC2C06FD8F}" type="pres">
      <dgm:prSet presAssocID="{8853C166-B9FE-46B8-BC04-C40277D2540F}" presName="comp" presStyleCnt="0"/>
      <dgm:spPr/>
    </dgm:pt>
    <dgm:pt modelId="{8655119B-F579-41BA-9393-B60506FDA829}" type="pres">
      <dgm:prSet presAssocID="{8853C166-B9FE-46B8-BC04-C40277D2540F}" presName="box" presStyleLbl="node1" presStyleIdx="3" presStyleCnt="4" custLinFactNeighborY="-10994"/>
      <dgm:spPr/>
      <dgm:t>
        <a:bodyPr/>
        <a:lstStyle/>
        <a:p>
          <a:endParaRPr lang="tr-TR"/>
        </a:p>
      </dgm:t>
    </dgm:pt>
    <dgm:pt modelId="{731CA3ED-56CB-4FA0-9C29-13F89CF7B744}" type="pres">
      <dgm:prSet presAssocID="{8853C166-B9FE-46B8-BC04-C40277D2540F}" presName="img" presStyleLbl="fgImgPlace1" presStyleIdx="3" presStyleCnt="4" custFlipVert="1" custFlipHor="1" custScaleX="2703" custScaleY="7205" custLinFactX="-32126" custLinFactNeighborX="-100000" custLinFactNeighborY="27051"/>
      <dgm:spPr/>
    </dgm:pt>
    <dgm:pt modelId="{6ADDFC94-DEAB-451F-8E4C-2E7287F1948F}" type="pres">
      <dgm:prSet presAssocID="{8853C166-B9FE-46B8-BC04-C40277D2540F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7F7EB5A-7A7C-404F-88EA-9916C1428E8E}" srcId="{8FF814E5-72AF-4EE2-8049-A0CBA247D3E1}" destId="{8853C166-B9FE-46B8-BC04-C40277D2540F}" srcOrd="3" destOrd="0" parTransId="{0D67266D-09D9-4907-B1B8-8A80202F4712}" sibTransId="{1E189347-B3A8-419A-88B9-E1ED6F767B71}"/>
    <dgm:cxn modelId="{804FE09E-0C51-4A4F-BB2F-165A85D53FDA}" type="presOf" srcId="{187D8D94-DFCB-4FAA-BCF3-94FC70BBC961}" destId="{C4AA99F4-658A-4058-ACD8-43F67E308C8D}" srcOrd="0" destOrd="0" presId="urn:microsoft.com/office/officeart/2005/8/layout/vList4"/>
    <dgm:cxn modelId="{8000397D-5974-4FF7-974E-8E3D2CEF23FD}" type="presOf" srcId="{ABEE566E-3F9F-4DE7-B1D0-5659FF13102E}" destId="{7BDF8B5B-2FB3-485D-9249-8B44E86185BF}" srcOrd="0" destOrd="0" presId="urn:microsoft.com/office/officeart/2005/8/layout/vList4"/>
    <dgm:cxn modelId="{79EAB980-7AA0-4F12-A350-E99BDD3CBC7B}" type="presOf" srcId="{8853C166-B9FE-46B8-BC04-C40277D2540F}" destId="{8655119B-F579-41BA-9393-B60506FDA829}" srcOrd="0" destOrd="0" presId="urn:microsoft.com/office/officeart/2005/8/layout/vList4"/>
    <dgm:cxn modelId="{429F017C-8369-4206-85AE-B946E0EDFA29}" type="presOf" srcId="{8853C166-B9FE-46B8-BC04-C40277D2540F}" destId="{6ADDFC94-DEAB-451F-8E4C-2E7287F1948F}" srcOrd="1" destOrd="0" presId="urn:microsoft.com/office/officeart/2005/8/layout/vList4"/>
    <dgm:cxn modelId="{23234C0D-A449-4754-97D9-FA246D8EA1FE}" srcId="{8FF814E5-72AF-4EE2-8049-A0CBA247D3E1}" destId="{ABEE566E-3F9F-4DE7-B1D0-5659FF13102E}" srcOrd="1" destOrd="0" parTransId="{F21D0D2A-AEF3-455E-874B-F17C92CC3744}" sibTransId="{F741CF1E-099E-4D38-BD29-789E45CEACCE}"/>
    <dgm:cxn modelId="{94B32D78-864E-4FDD-96FB-1CBEF6084567}" srcId="{8FF814E5-72AF-4EE2-8049-A0CBA247D3E1}" destId="{187D8D94-DFCB-4FAA-BCF3-94FC70BBC961}" srcOrd="2" destOrd="0" parTransId="{6E810CEB-5972-44D1-B8C5-C820318D31E1}" sibTransId="{76A8F43D-3C7A-4EE8-9508-EF55F754D91C}"/>
    <dgm:cxn modelId="{BAAD0BEA-E64E-455B-854F-09458A6E98EC}" srcId="{8FF814E5-72AF-4EE2-8049-A0CBA247D3E1}" destId="{DEDFFDC0-7C97-43F5-ABB9-232F80305E64}" srcOrd="0" destOrd="0" parTransId="{0A4898A5-B7A6-4D65-9116-9A189424C28C}" sibTransId="{067C2C22-75C2-4EEE-9531-FFDE816BE17A}"/>
    <dgm:cxn modelId="{025D4098-0533-4FD3-9CC0-46EB8E14BC2D}" type="presOf" srcId="{DEDFFDC0-7C97-43F5-ABB9-232F80305E64}" destId="{4697B98D-38DB-4FAF-A09F-28DA5730488B}" srcOrd="1" destOrd="0" presId="urn:microsoft.com/office/officeart/2005/8/layout/vList4"/>
    <dgm:cxn modelId="{1A2DD2DC-D6F4-46C1-83EB-1C52D68B25BF}" type="presOf" srcId="{DEDFFDC0-7C97-43F5-ABB9-232F80305E64}" destId="{6A0812C6-3CF7-4F94-BDFD-C895F2FBDE76}" srcOrd="0" destOrd="0" presId="urn:microsoft.com/office/officeart/2005/8/layout/vList4"/>
    <dgm:cxn modelId="{19271BC0-A458-4EE9-B8DE-562A08324F37}" type="presOf" srcId="{ABEE566E-3F9F-4DE7-B1D0-5659FF13102E}" destId="{A9C27A40-578A-4997-9E6D-FB489EF20D7E}" srcOrd="1" destOrd="0" presId="urn:microsoft.com/office/officeart/2005/8/layout/vList4"/>
    <dgm:cxn modelId="{C1761FEE-D5B4-4CD7-B816-0FC0421B8A51}" type="presOf" srcId="{187D8D94-DFCB-4FAA-BCF3-94FC70BBC961}" destId="{60EA9A5C-13A9-4882-AB5A-F9DA21952C85}" srcOrd="1" destOrd="0" presId="urn:microsoft.com/office/officeart/2005/8/layout/vList4"/>
    <dgm:cxn modelId="{24303D04-AF83-447E-A84A-21E3E533CDEB}" type="presOf" srcId="{8FF814E5-72AF-4EE2-8049-A0CBA247D3E1}" destId="{28B65A93-9329-48F9-89CE-117B3B1C4A95}" srcOrd="0" destOrd="0" presId="urn:microsoft.com/office/officeart/2005/8/layout/vList4"/>
    <dgm:cxn modelId="{AE91C95C-D1BC-4549-9A2C-74B9BCBE6A89}" type="presParOf" srcId="{28B65A93-9329-48F9-89CE-117B3B1C4A95}" destId="{BD3DE4EB-48BD-4FE0-8AEA-14CA2FC0E5E5}" srcOrd="0" destOrd="0" presId="urn:microsoft.com/office/officeart/2005/8/layout/vList4"/>
    <dgm:cxn modelId="{A77524B4-7FAE-4955-824B-A996F3D9B07D}" type="presParOf" srcId="{BD3DE4EB-48BD-4FE0-8AEA-14CA2FC0E5E5}" destId="{6A0812C6-3CF7-4F94-BDFD-C895F2FBDE76}" srcOrd="0" destOrd="0" presId="urn:microsoft.com/office/officeart/2005/8/layout/vList4"/>
    <dgm:cxn modelId="{A6BE5571-BE36-4097-B708-C305DDFA794F}" type="presParOf" srcId="{BD3DE4EB-48BD-4FE0-8AEA-14CA2FC0E5E5}" destId="{B0B95257-04CE-4D03-80CA-60479D255E7A}" srcOrd="1" destOrd="0" presId="urn:microsoft.com/office/officeart/2005/8/layout/vList4"/>
    <dgm:cxn modelId="{E0AFDC40-4ED5-4EF6-8F63-6582DBA27A3B}" type="presParOf" srcId="{BD3DE4EB-48BD-4FE0-8AEA-14CA2FC0E5E5}" destId="{4697B98D-38DB-4FAF-A09F-28DA5730488B}" srcOrd="2" destOrd="0" presId="urn:microsoft.com/office/officeart/2005/8/layout/vList4"/>
    <dgm:cxn modelId="{84A00E88-BF29-45B2-84C4-80EF1FBBF235}" type="presParOf" srcId="{28B65A93-9329-48F9-89CE-117B3B1C4A95}" destId="{EC567E49-A1DD-4796-A0D8-7773273DEE94}" srcOrd="1" destOrd="0" presId="urn:microsoft.com/office/officeart/2005/8/layout/vList4"/>
    <dgm:cxn modelId="{D1FBEFAC-8569-4118-A3FD-F65B1B3AECCB}" type="presParOf" srcId="{28B65A93-9329-48F9-89CE-117B3B1C4A95}" destId="{56CFBA28-75E7-49C5-9036-0EA15E677A7E}" srcOrd="2" destOrd="0" presId="urn:microsoft.com/office/officeart/2005/8/layout/vList4"/>
    <dgm:cxn modelId="{C19BF7D0-BFB0-432B-BD32-7BE0CC178C65}" type="presParOf" srcId="{56CFBA28-75E7-49C5-9036-0EA15E677A7E}" destId="{7BDF8B5B-2FB3-485D-9249-8B44E86185BF}" srcOrd="0" destOrd="0" presId="urn:microsoft.com/office/officeart/2005/8/layout/vList4"/>
    <dgm:cxn modelId="{2D588CC0-36E8-4513-B1E5-6D4CCF8F1AB5}" type="presParOf" srcId="{56CFBA28-75E7-49C5-9036-0EA15E677A7E}" destId="{F361C015-DB59-4810-A776-AC0C1DD2650B}" srcOrd="1" destOrd="0" presId="urn:microsoft.com/office/officeart/2005/8/layout/vList4"/>
    <dgm:cxn modelId="{CEB56F6B-5CC2-4FA3-82C7-82ECE0714A43}" type="presParOf" srcId="{56CFBA28-75E7-49C5-9036-0EA15E677A7E}" destId="{A9C27A40-578A-4997-9E6D-FB489EF20D7E}" srcOrd="2" destOrd="0" presId="urn:microsoft.com/office/officeart/2005/8/layout/vList4"/>
    <dgm:cxn modelId="{7CC87159-091B-4268-AB43-ADB5048D7A79}" type="presParOf" srcId="{28B65A93-9329-48F9-89CE-117B3B1C4A95}" destId="{EE067C8C-29E3-4F6D-B29D-CC8326AD0654}" srcOrd="3" destOrd="0" presId="urn:microsoft.com/office/officeart/2005/8/layout/vList4"/>
    <dgm:cxn modelId="{7F9BF482-73F9-4AD8-81FC-8EB024C09654}" type="presParOf" srcId="{28B65A93-9329-48F9-89CE-117B3B1C4A95}" destId="{83F96971-69E2-48BD-99F7-47A513848ED1}" srcOrd="4" destOrd="0" presId="urn:microsoft.com/office/officeart/2005/8/layout/vList4"/>
    <dgm:cxn modelId="{5D7A268F-706C-416E-A02B-2CF2975EC976}" type="presParOf" srcId="{83F96971-69E2-48BD-99F7-47A513848ED1}" destId="{C4AA99F4-658A-4058-ACD8-43F67E308C8D}" srcOrd="0" destOrd="0" presId="urn:microsoft.com/office/officeart/2005/8/layout/vList4"/>
    <dgm:cxn modelId="{EB7BFABB-B025-4B20-B362-F9F8F5264189}" type="presParOf" srcId="{83F96971-69E2-48BD-99F7-47A513848ED1}" destId="{EEABEC64-FA5E-4197-83DA-E00DA0A95C39}" srcOrd="1" destOrd="0" presId="urn:microsoft.com/office/officeart/2005/8/layout/vList4"/>
    <dgm:cxn modelId="{D19370B5-073E-4A4F-800A-DDF4BFAC185A}" type="presParOf" srcId="{83F96971-69E2-48BD-99F7-47A513848ED1}" destId="{60EA9A5C-13A9-4882-AB5A-F9DA21952C85}" srcOrd="2" destOrd="0" presId="urn:microsoft.com/office/officeart/2005/8/layout/vList4"/>
    <dgm:cxn modelId="{E3A3EE1A-C2E2-4D5F-8BE4-B91B3238732F}" type="presParOf" srcId="{28B65A93-9329-48F9-89CE-117B3B1C4A95}" destId="{5B8733DB-FC8E-4730-9F06-18B84B765D20}" srcOrd="5" destOrd="0" presId="urn:microsoft.com/office/officeart/2005/8/layout/vList4"/>
    <dgm:cxn modelId="{4E7ECFCD-9AB9-46B9-A37B-53E2B85FC99C}" type="presParOf" srcId="{28B65A93-9329-48F9-89CE-117B3B1C4A95}" destId="{D8BA4C14-9E35-4DC2-BF73-28AC2C06FD8F}" srcOrd="6" destOrd="0" presId="urn:microsoft.com/office/officeart/2005/8/layout/vList4"/>
    <dgm:cxn modelId="{AEEC4FB0-9ADD-4ADA-BA17-E2BCCFCFFBE6}" type="presParOf" srcId="{D8BA4C14-9E35-4DC2-BF73-28AC2C06FD8F}" destId="{8655119B-F579-41BA-9393-B60506FDA829}" srcOrd="0" destOrd="0" presId="urn:microsoft.com/office/officeart/2005/8/layout/vList4"/>
    <dgm:cxn modelId="{24F02842-821C-4061-87F3-F0E373D99F59}" type="presParOf" srcId="{D8BA4C14-9E35-4DC2-BF73-28AC2C06FD8F}" destId="{731CA3ED-56CB-4FA0-9C29-13F89CF7B744}" srcOrd="1" destOrd="0" presId="urn:microsoft.com/office/officeart/2005/8/layout/vList4"/>
    <dgm:cxn modelId="{49CA3017-1168-41B1-A546-9064777ABAB9}" type="presParOf" srcId="{D8BA4C14-9E35-4DC2-BF73-28AC2C06FD8F}" destId="{6ADDFC94-DEAB-451F-8E4C-2E7287F1948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812C6-3CF7-4F94-BDFD-C895F2FBDE76}">
      <dsp:nvSpPr>
        <dsp:cNvPr id="0" name=""/>
        <dsp:cNvSpPr/>
      </dsp:nvSpPr>
      <dsp:spPr>
        <a:xfrm>
          <a:off x="0" y="0"/>
          <a:ext cx="8458200" cy="17769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dirty="0" smtClean="0"/>
            <a:t>Fiziksel Zorbalık</a:t>
          </a:r>
          <a:endParaRPr lang="tr-TR" sz="6500" kern="1200" dirty="0"/>
        </a:p>
      </dsp:txBody>
      <dsp:txXfrm>
        <a:off x="1869335" y="0"/>
        <a:ext cx="6588864" cy="1776958"/>
      </dsp:txXfrm>
    </dsp:sp>
    <dsp:sp modelId="{B0B95257-04CE-4D03-80CA-60479D255E7A}">
      <dsp:nvSpPr>
        <dsp:cNvPr id="0" name=""/>
        <dsp:cNvSpPr/>
      </dsp:nvSpPr>
      <dsp:spPr>
        <a:xfrm flipV="1">
          <a:off x="0" y="3048002"/>
          <a:ext cx="1508756" cy="25316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F8B5B-2FB3-485D-9249-8B44E86185BF}">
      <dsp:nvSpPr>
        <dsp:cNvPr id="0" name=""/>
        <dsp:cNvSpPr/>
      </dsp:nvSpPr>
      <dsp:spPr>
        <a:xfrm>
          <a:off x="0" y="1835153"/>
          <a:ext cx="8458200" cy="17769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dirty="0" smtClean="0"/>
            <a:t>Sözel Zorbalık</a:t>
          </a:r>
          <a:endParaRPr lang="tr-TR" sz="6500" kern="1200" dirty="0"/>
        </a:p>
      </dsp:txBody>
      <dsp:txXfrm>
        <a:off x="1869335" y="1835153"/>
        <a:ext cx="6588864" cy="1776958"/>
      </dsp:txXfrm>
    </dsp:sp>
    <dsp:sp modelId="{F361C015-DB59-4810-A776-AC0C1DD2650B}">
      <dsp:nvSpPr>
        <dsp:cNvPr id="0" name=""/>
        <dsp:cNvSpPr/>
      </dsp:nvSpPr>
      <dsp:spPr>
        <a:xfrm flipV="1">
          <a:off x="425554" y="5410198"/>
          <a:ext cx="1403249" cy="10076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AA99F4-658A-4058-ACD8-43F67E308C8D}">
      <dsp:nvSpPr>
        <dsp:cNvPr id="0" name=""/>
        <dsp:cNvSpPr/>
      </dsp:nvSpPr>
      <dsp:spPr>
        <a:xfrm>
          <a:off x="0" y="3792579"/>
          <a:ext cx="8458200" cy="17769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dirty="0" smtClean="0"/>
            <a:t>Sosyal Zorbalık</a:t>
          </a:r>
          <a:endParaRPr lang="tr-TR" sz="6500" kern="1200" dirty="0"/>
        </a:p>
      </dsp:txBody>
      <dsp:txXfrm>
        <a:off x="1869335" y="3792579"/>
        <a:ext cx="6588864" cy="1776958"/>
      </dsp:txXfrm>
    </dsp:sp>
    <dsp:sp modelId="{EEABEC64-FA5E-4197-83DA-E00DA0A95C39}">
      <dsp:nvSpPr>
        <dsp:cNvPr id="0" name=""/>
        <dsp:cNvSpPr/>
      </dsp:nvSpPr>
      <dsp:spPr>
        <a:xfrm flipV="1">
          <a:off x="1043832" y="7466771"/>
          <a:ext cx="97404" cy="10242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55119B-F579-41BA-9393-B60506FDA829}">
      <dsp:nvSpPr>
        <dsp:cNvPr id="0" name=""/>
        <dsp:cNvSpPr/>
      </dsp:nvSpPr>
      <dsp:spPr>
        <a:xfrm>
          <a:off x="0" y="5668603"/>
          <a:ext cx="8458200" cy="17769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dirty="0" smtClean="0"/>
            <a:t>Siber Zorbalık</a:t>
          </a:r>
          <a:endParaRPr lang="tr-TR" sz="6500" kern="1200" dirty="0"/>
        </a:p>
      </dsp:txBody>
      <dsp:txXfrm>
        <a:off x="1869335" y="5668603"/>
        <a:ext cx="6588864" cy="1776958"/>
      </dsp:txXfrm>
    </dsp:sp>
    <dsp:sp modelId="{731CA3ED-56CB-4FA0-9C29-13F89CF7B744}">
      <dsp:nvSpPr>
        <dsp:cNvPr id="0" name=""/>
        <dsp:cNvSpPr/>
      </dsp:nvSpPr>
      <dsp:spPr>
        <a:xfrm flipH="1" flipV="1">
          <a:off x="0" y="7085777"/>
          <a:ext cx="45725" cy="10242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0AF66-6BA6-4658-B4C2-F8B4ADA626C6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355A4-7FAA-452B-A813-33C07C6DD3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21591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3B522-B749-46A7-9885-099F071240CB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DAEDE-B1DA-4B49-898F-198D2C2CC1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83621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73674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7676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5A77-DC7A-4D95-8B2F-F37839AC3264}" type="datetime1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3DC0-2894-4B88-80C3-02AB9D11E2CD}" type="datetime1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9FF90-FF51-44E4-89C5-F856716E27F0}" type="datetime1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0462-5DD1-4B8F-B063-677BAED7A83C}" type="datetime1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8437-0531-42DF-A9DC-2494E790D3B3}" type="datetime1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B01D-337D-4E46-9BCE-E9A49C431564}" type="datetime1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52246-0652-46BD-8743-D00A231A2FF8}" type="datetime1">
              <a:rPr lang="en-US" smtClean="0"/>
              <a:t>9/20/2024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133E-B984-4628-8884-048CA92A42FC}" type="datetime1">
              <a:rPr lang="en-US" smtClean="0"/>
              <a:t>9/20/2024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0BAF-C002-423A-9678-9006013ACE04}" type="datetime1">
              <a:rPr lang="en-US" smtClean="0"/>
              <a:t>9/20/2024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2F6F-9CD0-494F-B53A-60F2A30A24C2}" type="datetime1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7067-BCC6-4630-B51E-0681318276FD}" type="datetime1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BE58E-4C7C-4D1C-9678-C7F23A656D1D}" type="datetime1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04800" y="-266700"/>
            <a:ext cx="19011900" cy="36957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-304800" y="1193865"/>
            <a:ext cx="14935200" cy="9093135"/>
            <a:chOff x="0" y="0"/>
            <a:chExt cx="3373780" cy="246256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73780" cy="2462566"/>
            </a:xfrm>
            <a:custGeom>
              <a:avLst/>
              <a:gdLst/>
              <a:ahLst/>
              <a:cxnLst/>
              <a:rect l="l" t="t" r="r" b="b"/>
              <a:pathLst>
                <a:path w="3373780" h="2462566">
                  <a:moveTo>
                    <a:pt x="3249320" y="2462566"/>
                  </a:moveTo>
                  <a:lnTo>
                    <a:pt x="124460" y="2462566"/>
                  </a:lnTo>
                  <a:cubicBezTo>
                    <a:pt x="55880" y="2462566"/>
                    <a:pt x="0" y="2406686"/>
                    <a:pt x="0" y="233810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49320" y="0"/>
                  </a:lnTo>
                  <a:cubicBezTo>
                    <a:pt x="3317900" y="0"/>
                    <a:pt x="3373780" y="55880"/>
                    <a:pt x="3373780" y="124460"/>
                  </a:cubicBezTo>
                  <a:lnTo>
                    <a:pt x="3373780" y="2338106"/>
                  </a:lnTo>
                  <a:cubicBezTo>
                    <a:pt x="3373780" y="2406686"/>
                    <a:pt x="3317900" y="2462566"/>
                    <a:pt x="3249320" y="2462566"/>
                  </a:cubicBezTo>
                  <a:close/>
                </a:path>
              </a:pathLst>
            </a:custGeom>
            <a:solidFill>
              <a:srgbClr val="FEE6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219200" y="8160712"/>
            <a:ext cx="1059983" cy="468320"/>
          </a:xfrm>
          <a:custGeom>
            <a:avLst/>
            <a:gdLst/>
            <a:ahLst/>
            <a:cxnLst/>
            <a:rect l="l" t="t" r="r" b="b"/>
            <a:pathLst>
              <a:path w="1059983" h="468320">
                <a:moveTo>
                  <a:pt x="0" y="0"/>
                </a:moveTo>
                <a:lnTo>
                  <a:pt x="1059983" y="0"/>
                </a:lnTo>
                <a:lnTo>
                  <a:pt x="1059983" y="468319"/>
                </a:lnTo>
                <a:lnTo>
                  <a:pt x="0" y="468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19200" y="4262335"/>
            <a:ext cx="9142583" cy="2715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000"/>
              </a:lnSpc>
            </a:pPr>
            <a:r>
              <a:rPr lang="en-US" sz="10000" b="1" dirty="0">
                <a:solidFill>
                  <a:srgbClr val="191919"/>
                </a:solidFill>
                <a:latin typeface="Telegraf Heavy"/>
                <a:ea typeface="Telegraf Heavy"/>
                <a:cs typeface="Telegraf Heavy"/>
                <a:sym typeface="Telegraf Heavy"/>
              </a:rPr>
              <a:t>AKRAN ZORBALIĞI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26355" y="8352806"/>
            <a:ext cx="5827292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spc="30">
                <a:solidFill>
                  <a:srgbClr val="191919"/>
                </a:solidFill>
                <a:latin typeface="Telegraf"/>
                <a:ea typeface="Telegraf"/>
                <a:cs typeface="Telegraf"/>
                <a:sym typeface="Telegraf"/>
              </a:rPr>
              <a:t>EBEVEYN SUNUMU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19200" y="2748469"/>
            <a:ext cx="10134600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tr-TR" sz="3200" b="1" spc="72" dirty="0" smtClean="0">
                <a:solidFill>
                  <a:srgbClr val="191919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KEPEZ REHBERLİK VE ARAŞTIRMA MERKEZİ</a:t>
            </a:r>
            <a:endParaRPr lang="en-US" sz="3200" b="1" spc="72" dirty="0">
              <a:solidFill>
                <a:srgbClr val="191919"/>
              </a:solidFill>
              <a:latin typeface="Telegraf Medium"/>
              <a:ea typeface="Telegraf Medium"/>
              <a:cs typeface="Telegraf Medium"/>
              <a:sym typeface="Telegraf Medium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3582" y="3554264"/>
            <a:ext cx="3468367" cy="34683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3"/>
          <p:cNvGrpSpPr/>
          <p:nvPr/>
        </p:nvGrpSpPr>
        <p:grpSpPr>
          <a:xfrm>
            <a:off x="2536374" y="4033278"/>
            <a:ext cx="13258800" cy="6117372"/>
            <a:chOff x="0" y="0"/>
            <a:chExt cx="3373780" cy="2462566"/>
          </a:xfrm>
        </p:grpSpPr>
        <p:sp>
          <p:nvSpPr>
            <p:cNvPr id="15" name="Freeform 4"/>
            <p:cNvSpPr/>
            <p:nvPr/>
          </p:nvSpPr>
          <p:spPr>
            <a:xfrm>
              <a:off x="0" y="0"/>
              <a:ext cx="3373780" cy="2462566"/>
            </a:xfrm>
            <a:custGeom>
              <a:avLst/>
              <a:gdLst/>
              <a:ahLst/>
              <a:cxnLst/>
              <a:rect l="l" t="t" r="r" b="b"/>
              <a:pathLst>
                <a:path w="3373780" h="2462566">
                  <a:moveTo>
                    <a:pt x="3249320" y="2462566"/>
                  </a:moveTo>
                  <a:lnTo>
                    <a:pt x="124460" y="2462566"/>
                  </a:lnTo>
                  <a:cubicBezTo>
                    <a:pt x="55880" y="2462566"/>
                    <a:pt x="0" y="2406686"/>
                    <a:pt x="0" y="233810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49320" y="0"/>
                  </a:lnTo>
                  <a:cubicBezTo>
                    <a:pt x="3317900" y="0"/>
                    <a:pt x="3373780" y="55880"/>
                    <a:pt x="3373780" y="124460"/>
                  </a:cubicBezTo>
                  <a:lnTo>
                    <a:pt x="3373780" y="2338106"/>
                  </a:lnTo>
                  <a:cubicBezTo>
                    <a:pt x="3373780" y="2406686"/>
                    <a:pt x="3317900" y="2462566"/>
                    <a:pt x="3249320" y="2462566"/>
                  </a:cubicBezTo>
                  <a:close/>
                </a:path>
              </a:pathLst>
            </a:custGeom>
            <a:solidFill>
              <a:srgbClr val="FEE600"/>
            </a:solidFill>
          </p:spPr>
        </p:sp>
      </p:grpSp>
      <p:sp>
        <p:nvSpPr>
          <p:cNvPr id="2" name="Dikdörtgen 1"/>
          <p:cNvSpPr/>
          <p:nvPr/>
        </p:nvSpPr>
        <p:spPr>
          <a:xfrm>
            <a:off x="5557676" y="876300"/>
            <a:ext cx="6412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legraf Heavy" panose="020B0604020202020204" charset="-94"/>
              </a:rPr>
              <a:t>SİBER ZORBALIK</a:t>
            </a:r>
            <a:endParaRPr lang="tr-TR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legraf Heavy" panose="020B0604020202020204" charset="-94"/>
            </a:endParaRPr>
          </a:p>
        </p:txBody>
      </p:sp>
      <p:pic>
        <p:nvPicPr>
          <p:cNvPr id="4098" name="Picture 2" descr="Çağımızın İhmal Edilen Sorunu: Sözel Zorbalık - eğitimd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800" y="5715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447800" y="2057400"/>
            <a:ext cx="12159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>
                <a:latin typeface="Telegraf Heavy" panose="020B0604020202020204" charset="-94"/>
              </a:rPr>
              <a:t>Teknolojik aletlerle (</a:t>
            </a:r>
            <a:r>
              <a:rPr lang="tr-TR" sz="3600" dirty="0" err="1">
                <a:latin typeface="Telegraf Heavy" panose="020B0604020202020204" charset="-94"/>
              </a:rPr>
              <a:t>örn</a:t>
            </a:r>
            <a:r>
              <a:rPr lang="tr-TR" sz="3600" dirty="0">
                <a:latin typeface="Telegraf Heavy" panose="020B0604020202020204" charset="-94"/>
              </a:rPr>
              <a:t>. cep telefonu, bilgisayar) yapılan davranışlardır. </a:t>
            </a:r>
          </a:p>
        </p:txBody>
      </p:sp>
      <p:sp>
        <p:nvSpPr>
          <p:cNvPr id="5" name="Sağa Bükülü Ok 4"/>
          <p:cNvSpPr/>
          <p:nvPr/>
        </p:nvSpPr>
        <p:spPr>
          <a:xfrm>
            <a:off x="6858000" y="6266385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6" name="Aşağı Bükülü Ok 5"/>
          <p:cNvSpPr/>
          <p:nvPr/>
        </p:nvSpPr>
        <p:spPr>
          <a:xfrm>
            <a:off x="8017177" y="5210864"/>
            <a:ext cx="172532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7" name="Yukarı Bükülü Ok 6"/>
          <p:cNvSpPr/>
          <p:nvPr/>
        </p:nvSpPr>
        <p:spPr>
          <a:xfrm>
            <a:off x="7962631" y="7876794"/>
            <a:ext cx="1795366" cy="74597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8" name="Sola Bükülü Ok 7"/>
          <p:cNvSpPr/>
          <p:nvPr/>
        </p:nvSpPr>
        <p:spPr>
          <a:xfrm>
            <a:off x="9982200" y="6266385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3994938" y="5048061"/>
            <a:ext cx="35064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atin typeface="Telegraf Heavy" panose="020B0604020202020204" charset="-94"/>
              </a:rPr>
              <a:t>Fotoğraflarını </a:t>
            </a:r>
            <a:r>
              <a:rPr lang="tr-TR" sz="3200" dirty="0">
                <a:latin typeface="Telegraf Heavy" panose="020B0604020202020204" charset="-94"/>
              </a:rPr>
              <a:t>izinsiz kullanmak </a:t>
            </a:r>
            <a:endParaRPr lang="tr-TR" dirty="0">
              <a:latin typeface="Telegraf Heavy" panose="020B0604020202020204" charset="-94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6214063" y="8788782"/>
            <a:ext cx="59034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atin typeface="Telegraf Heavy" panose="020B0604020202020204" charset="-94"/>
              </a:rPr>
              <a:t>Küçük </a:t>
            </a:r>
            <a:r>
              <a:rPr lang="tr-TR" sz="3200" dirty="0">
                <a:latin typeface="Telegraf Heavy" panose="020B0604020202020204" charset="-94"/>
              </a:rPr>
              <a:t>düşüren paylaşımlarda bulunmak</a:t>
            </a:r>
            <a:endParaRPr lang="tr-TR" dirty="0">
              <a:latin typeface="Telegraf Heavy" panose="020B0604020202020204" charset="-94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465823" y="7372299"/>
            <a:ext cx="3300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atin typeface="Telegraf Heavy" panose="020B0604020202020204" charset="-94"/>
              </a:rPr>
              <a:t>Sosyal </a:t>
            </a:r>
            <a:r>
              <a:rPr lang="tr-TR" sz="3200" dirty="0">
                <a:latin typeface="Telegraf Heavy" panose="020B0604020202020204" charset="-94"/>
              </a:rPr>
              <a:t>medya hesaplarından dışlamak </a:t>
            </a:r>
            <a:endParaRPr lang="tr-TR" dirty="0">
              <a:latin typeface="Telegraf Heavy" panose="020B0604020202020204" charset="-94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0347960" y="7091964"/>
            <a:ext cx="4911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atin typeface="Telegraf Heavy" panose="020B0604020202020204" charset="-94"/>
              </a:rPr>
              <a:t>Kişiden </a:t>
            </a:r>
            <a:r>
              <a:rPr lang="tr-TR" sz="3200" dirty="0">
                <a:latin typeface="Telegraf Heavy" panose="020B0604020202020204" charset="-94"/>
              </a:rPr>
              <a:t>habersiz sosyal medya hesabı açmak </a:t>
            </a:r>
            <a:endParaRPr lang="tr-TR" dirty="0">
              <a:latin typeface="Telegraf Heavy" panose="020B0604020202020204" charset="-94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8610600" y="4939101"/>
            <a:ext cx="6676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atin typeface="Telegraf Heavy" panose="020B0604020202020204" charset="-94"/>
              </a:rPr>
              <a:t> </a:t>
            </a:r>
            <a:r>
              <a:rPr lang="tr-TR" sz="3200" dirty="0">
                <a:latin typeface="Telegraf Heavy" panose="020B0604020202020204" charset="-94"/>
              </a:rPr>
              <a:t>Rahatsız edici mesajlar göndermek </a:t>
            </a:r>
            <a:endParaRPr lang="tr-TR" dirty="0">
              <a:latin typeface="Telegraf Heavy" panose="020B0604020202020204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68352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"/>
          <p:cNvGrpSpPr/>
          <p:nvPr/>
        </p:nvGrpSpPr>
        <p:grpSpPr>
          <a:xfrm>
            <a:off x="671946" y="3190289"/>
            <a:ext cx="13593849" cy="6542161"/>
            <a:chOff x="-52593" y="-268640"/>
            <a:chExt cx="3373780" cy="2462566"/>
          </a:xfrm>
        </p:grpSpPr>
        <p:sp>
          <p:nvSpPr>
            <p:cNvPr id="7" name="Freeform 4"/>
            <p:cNvSpPr/>
            <p:nvPr/>
          </p:nvSpPr>
          <p:spPr>
            <a:xfrm>
              <a:off x="-52593" y="-268640"/>
              <a:ext cx="3373780" cy="2462566"/>
            </a:xfrm>
            <a:custGeom>
              <a:avLst/>
              <a:gdLst/>
              <a:ahLst/>
              <a:cxnLst/>
              <a:rect l="l" t="t" r="r" b="b"/>
              <a:pathLst>
                <a:path w="3373780" h="2462566">
                  <a:moveTo>
                    <a:pt x="3249320" y="2462566"/>
                  </a:moveTo>
                  <a:lnTo>
                    <a:pt x="124460" y="2462566"/>
                  </a:lnTo>
                  <a:cubicBezTo>
                    <a:pt x="55880" y="2462566"/>
                    <a:pt x="0" y="2406686"/>
                    <a:pt x="0" y="233810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49320" y="0"/>
                  </a:lnTo>
                  <a:cubicBezTo>
                    <a:pt x="3317900" y="0"/>
                    <a:pt x="3373780" y="55880"/>
                    <a:pt x="3373780" y="124460"/>
                  </a:cubicBezTo>
                  <a:lnTo>
                    <a:pt x="3373780" y="2338106"/>
                  </a:lnTo>
                  <a:cubicBezTo>
                    <a:pt x="3373780" y="2406686"/>
                    <a:pt x="3317900" y="2462566"/>
                    <a:pt x="3249320" y="2462566"/>
                  </a:cubicBezTo>
                  <a:close/>
                </a:path>
              </a:pathLst>
            </a:custGeom>
            <a:solidFill>
              <a:srgbClr val="FEE600"/>
            </a:solidFill>
          </p:spPr>
        </p:sp>
      </p:grpSp>
      <p:sp>
        <p:nvSpPr>
          <p:cNvPr id="4" name="TextBox 6"/>
          <p:cNvSpPr txBox="1"/>
          <p:nvPr/>
        </p:nvSpPr>
        <p:spPr>
          <a:xfrm>
            <a:off x="685801" y="229493"/>
            <a:ext cx="15773399" cy="25692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000"/>
              </a:lnSpc>
            </a:pPr>
            <a:r>
              <a:rPr lang="en-US" sz="8000" b="1" dirty="0">
                <a:solidFill>
                  <a:srgbClr val="191919"/>
                </a:solidFill>
                <a:latin typeface="Telegraf Heavy"/>
                <a:ea typeface="Telegraf Heavy"/>
                <a:cs typeface="Telegraf Heavy"/>
                <a:sym typeface="Telegraf Heavy"/>
              </a:rPr>
              <a:t>AKRAN </a:t>
            </a:r>
            <a:r>
              <a:rPr lang="en-US" sz="8000" b="1" dirty="0" smtClean="0">
                <a:solidFill>
                  <a:srgbClr val="191919"/>
                </a:solidFill>
                <a:latin typeface="Telegraf Heavy"/>
                <a:ea typeface="Telegraf Heavy"/>
                <a:cs typeface="Telegraf Heavy"/>
                <a:sym typeface="Telegraf Heavy"/>
              </a:rPr>
              <a:t>ZORBALIĞI</a:t>
            </a:r>
            <a:r>
              <a:rPr lang="tr-TR" sz="8000" b="1" dirty="0" smtClean="0">
                <a:solidFill>
                  <a:srgbClr val="191919"/>
                </a:solidFill>
                <a:latin typeface="Telegraf Heavy"/>
                <a:ea typeface="Telegraf Heavy"/>
                <a:cs typeface="Telegraf Heavy"/>
                <a:sym typeface="Telegraf Heavy"/>
              </a:rPr>
              <a:t>NDA FARKLI GRUPLAR</a:t>
            </a:r>
            <a:endParaRPr lang="en-US" sz="8000" b="1" dirty="0">
              <a:solidFill>
                <a:srgbClr val="191919"/>
              </a:solidFill>
              <a:latin typeface="Telegraf Heavy"/>
              <a:ea typeface="Telegraf Heavy"/>
              <a:cs typeface="Telegraf Heavy"/>
              <a:sym typeface="Telegraf Heavy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1752600" y="3848100"/>
            <a:ext cx="11130280" cy="51161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sz="3600" spc="-15" dirty="0">
                <a:latin typeface="+mj-lt"/>
                <a:cs typeface="Calibri"/>
              </a:rPr>
              <a:t>Akran</a:t>
            </a:r>
            <a:r>
              <a:rPr sz="3600" spc="25" dirty="0">
                <a:latin typeface="+mj-lt"/>
                <a:cs typeface="Calibri"/>
              </a:rPr>
              <a:t> </a:t>
            </a:r>
            <a:r>
              <a:rPr sz="3600" spc="-15" dirty="0">
                <a:latin typeface="+mj-lt"/>
                <a:cs typeface="Calibri"/>
              </a:rPr>
              <a:t>zorbalığı</a:t>
            </a:r>
            <a:r>
              <a:rPr sz="3600" spc="10" dirty="0">
                <a:latin typeface="+mj-lt"/>
                <a:cs typeface="Calibri"/>
              </a:rPr>
              <a:t> </a:t>
            </a:r>
            <a:r>
              <a:rPr sz="3600" spc="-15" dirty="0">
                <a:latin typeface="+mj-lt"/>
                <a:cs typeface="Calibri"/>
              </a:rPr>
              <a:t>okuldaki</a:t>
            </a:r>
            <a:r>
              <a:rPr sz="3600" spc="25" dirty="0">
                <a:latin typeface="+mj-lt"/>
                <a:cs typeface="Calibri"/>
              </a:rPr>
              <a:t> </a:t>
            </a:r>
            <a:r>
              <a:rPr sz="3600" spc="-5" dirty="0">
                <a:latin typeface="+mj-lt"/>
                <a:cs typeface="Calibri"/>
              </a:rPr>
              <a:t>tüm</a:t>
            </a:r>
            <a:r>
              <a:rPr sz="3600" spc="10" dirty="0">
                <a:latin typeface="+mj-lt"/>
                <a:cs typeface="Calibri"/>
              </a:rPr>
              <a:t> </a:t>
            </a:r>
            <a:r>
              <a:rPr sz="3600" spc="-10" dirty="0">
                <a:latin typeface="+mj-lt"/>
                <a:cs typeface="Calibri"/>
              </a:rPr>
              <a:t>çocukları</a:t>
            </a:r>
            <a:r>
              <a:rPr sz="3600" spc="20" dirty="0">
                <a:latin typeface="+mj-lt"/>
                <a:cs typeface="Calibri"/>
              </a:rPr>
              <a:t> </a:t>
            </a:r>
            <a:r>
              <a:rPr sz="3600" spc="-20" dirty="0">
                <a:latin typeface="+mj-lt"/>
                <a:cs typeface="Calibri"/>
              </a:rPr>
              <a:t>ve</a:t>
            </a:r>
            <a:r>
              <a:rPr sz="3600" spc="10" dirty="0">
                <a:latin typeface="+mj-lt"/>
                <a:cs typeface="Calibri"/>
              </a:rPr>
              <a:t> </a:t>
            </a:r>
            <a:r>
              <a:rPr sz="3600" spc="-20" dirty="0">
                <a:latin typeface="+mj-lt"/>
                <a:cs typeface="Calibri"/>
              </a:rPr>
              <a:t>okul</a:t>
            </a:r>
            <a:r>
              <a:rPr sz="3600" spc="15" dirty="0">
                <a:latin typeface="+mj-lt"/>
                <a:cs typeface="Calibri"/>
              </a:rPr>
              <a:t> </a:t>
            </a:r>
            <a:r>
              <a:rPr sz="3600" spc="-10" dirty="0">
                <a:latin typeface="+mj-lt"/>
                <a:cs typeface="Calibri"/>
              </a:rPr>
              <a:t>ortamını</a:t>
            </a:r>
            <a:r>
              <a:rPr sz="3600" spc="5" dirty="0">
                <a:latin typeface="+mj-lt"/>
                <a:cs typeface="Calibri"/>
              </a:rPr>
              <a:t> </a:t>
            </a:r>
            <a:r>
              <a:rPr sz="3600" spc="-30" dirty="0">
                <a:latin typeface="+mj-lt"/>
                <a:cs typeface="Calibri"/>
              </a:rPr>
              <a:t>etkilemektedir.</a:t>
            </a:r>
            <a:endParaRPr sz="3600" dirty="0">
              <a:latin typeface="+mj-lt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4800" dirty="0">
              <a:latin typeface="Telegraf Heavy" panose="020B0604020202020204" charset="-94"/>
              <a:cs typeface="Calibri"/>
            </a:endParaRPr>
          </a:p>
          <a:p>
            <a:pPr marL="241300" marR="569595" indent="-229235">
              <a:lnSpc>
                <a:spcPts val="3020"/>
              </a:lnSpc>
              <a:buFont typeface="Arial MT"/>
              <a:buChar char="•"/>
              <a:tabLst>
                <a:tab pos="241935" algn="l"/>
              </a:tabLst>
            </a:pPr>
            <a:r>
              <a:rPr sz="3600" spc="-15" dirty="0" err="1">
                <a:latin typeface="+mj-lt"/>
                <a:cs typeface="Calibri"/>
              </a:rPr>
              <a:t>Akran</a:t>
            </a:r>
            <a:r>
              <a:rPr sz="3600" spc="20" dirty="0">
                <a:latin typeface="+mj-lt"/>
                <a:cs typeface="Calibri"/>
              </a:rPr>
              <a:t> </a:t>
            </a:r>
            <a:r>
              <a:rPr sz="3600" spc="-15" dirty="0" err="1" smtClean="0">
                <a:latin typeface="+mj-lt"/>
                <a:cs typeface="Calibri"/>
              </a:rPr>
              <a:t>zorbalığı</a:t>
            </a:r>
            <a:r>
              <a:rPr lang="tr-TR" sz="3600" spc="5" dirty="0">
                <a:latin typeface="+mj-lt"/>
                <a:cs typeface="Calibri"/>
              </a:rPr>
              <a:t> </a:t>
            </a:r>
            <a:r>
              <a:rPr lang="tr-TR" sz="3600" spc="5" dirty="0" smtClean="0">
                <a:latin typeface="+mj-lt"/>
                <a:cs typeface="Calibri"/>
              </a:rPr>
              <a:t>durumunu </a:t>
            </a:r>
            <a:r>
              <a:rPr sz="3600" b="1" spc="-5" dirty="0" smtClean="0">
                <a:solidFill>
                  <a:srgbClr val="FF0000"/>
                </a:solidFill>
                <a:latin typeface="+mj-lt"/>
                <a:cs typeface="Calibri"/>
              </a:rPr>
              <a:t>4</a:t>
            </a:r>
            <a:r>
              <a:rPr sz="3600" b="1" spc="15" dirty="0" smtClean="0">
                <a:solidFill>
                  <a:srgbClr val="FF0000"/>
                </a:solidFill>
                <a:latin typeface="+mj-lt"/>
                <a:cs typeface="Calibri"/>
              </a:rPr>
              <a:t> </a:t>
            </a:r>
            <a:r>
              <a:rPr sz="3600" b="1" spc="-15" dirty="0">
                <a:solidFill>
                  <a:srgbClr val="FF0000"/>
                </a:solidFill>
                <a:latin typeface="+mj-lt"/>
                <a:cs typeface="Calibri"/>
              </a:rPr>
              <a:t>temel</a:t>
            </a:r>
            <a:r>
              <a:rPr sz="3600" b="1" spc="20" dirty="0">
                <a:solidFill>
                  <a:srgbClr val="FF0000"/>
                </a:solidFill>
                <a:latin typeface="+mj-lt"/>
                <a:cs typeface="Calibri"/>
              </a:rPr>
              <a:t> </a:t>
            </a:r>
            <a:r>
              <a:rPr sz="3600" b="1" spc="-15" dirty="0">
                <a:solidFill>
                  <a:srgbClr val="FF0000"/>
                </a:solidFill>
                <a:latin typeface="+mj-lt"/>
                <a:cs typeface="Calibri"/>
              </a:rPr>
              <a:t>grupta</a:t>
            </a:r>
            <a:r>
              <a:rPr sz="3600" b="1" spc="30" dirty="0">
                <a:solidFill>
                  <a:srgbClr val="FF0000"/>
                </a:solidFill>
                <a:latin typeface="+mj-lt"/>
                <a:cs typeface="Calibri"/>
              </a:rPr>
              <a:t> </a:t>
            </a:r>
            <a:r>
              <a:rPr sz="3600" spc="-5" dirty="0">
                <a:latin typeface="+mj-lt"/>
                <a:cs typeface="Calibri"/>
              </a:rPr>
              <a:t>ele </a:t>
            </a:r>
            <a:r>
              <a:rPr sz="3600" spc="-615" dirty="0">
                <a:latin typeface="+mj-lt"/>
                <a:cs typeface="Calibri"/>
              </a:rPr>
              <a:t> </a:t>
            </a:r>
            <a:r>
              <a:rPr sz="3600" spc="-10" dirty="0">
                <a:latin typeface="+mj-lt"/>
                <a:cs typeface="Calibri"/>
              </a:rPr>
              <a:t>alabiliriz:</a:t>
            </a:r>
            <a:endParaRPr sz="3600" dirty="0">
              <a:latin typeface="+mj-lt"/>
              <a:cs typeface="Calibri"/>
            </a:endParaRPr>
          </a:p>
          <a:p>
            <a:pPr marL="927100" lvl="1" indent="-457834">
              <a:lnSpc>
                <a:spcPct val="100000"/>
              </a:lnSpc>
              <a:spcBef>
                <a:spcPts val="204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3600" i="1" spc="-10" dirty="0">
                <a:latin typeface="+mj-lt"/>
                <a:cs typeface="Calibri"/>
              </a:rPr>
              <a:t>Zorbalık</a:t>
            </a:r>
            <a:r>
              <a:rPr sz="3600" i="1" spc="-45" dirty="0">
                <a:latin typeface="+mj-lt"/>
                <a:cs typeface="Calibri"/>
              </a:rPr>
              <a:t> </a:t>
            </a:r>
            <a:r>
              <a:rPr sz="3600" i="1" spc="-5" dirty="0">
                <a:latin typeface="+mj-lt"/>
                <a:cs typeface="Calibri"/>
              </a:rPr>
              <a:t>yapanlar</a:t>
            </a:r>
            <a:endParaRPr sz="3600" dirty="0">
              <a:latin typeface="+mj-lt"/>
              <a:cs typeface="Calibri"/>
            </a:endParaRPr>
          </a:p>
          <a:p>
            <a:pPr marL="927100" lvl="1" indent="-457834">
              <a:lnSpc>
                <a:spcPct val="100000"/>
              </a:lnSpc>
              <a:spcBef>
                <a:spcPts val="204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3600" i="1" spc="-10" dirty="0">
                <a:latin typeface="+mj-lt"/>
                <a:cs typeface="Calibri"/>
              </a:rPr>
              <a:t>Zorbalığa</a:t>
            </a:r>
            <a:r>
              <a:rPr sz="3600" i="1" spc="-20" dirty="0">
                <a:latin typeface="+mj-lt"/>
                <a:cs typeface="Calibri"/>
              </a:rPr>
              <a:t> </a:t>
            </a:r>
            <a:r>
              <a:rPr sz="3600" i="1" dirty="0">
                <a:latin typeface="+mj-lt"/>
                <a:cs typeface="Calibri"/>
              </a:rPr>
              <a:t>maruz</a:t>
            </a:r>
            <a:r>
              <a:rPr sz="3600" i="1" spc="-15" dirty="0">
                <a:latin typeface="+mj-lt"/>
                <a:cs typeface="Calibri"/>
              </a:rPr>
              <a:t> kalanlar</a:t>
            </a:r>
            <a:endParaRPr sz="3600" dirty="0">
              <a:latin typeface="+mj-lt"/>
              <a:cs typeface="Calibri"/>
            </a:endParaRPr>
          </a:p>
          <a:p>
            <a:pPr marL="927100" lvl="1" indent="-457834">
              <a:lnSpc>
                <a:spcPct val="100000"/>
              </a:lnSpc>
              <a:spcBef>
                <a:spcPts val="219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3600" i="1" dirty="0">
                <a:latin typeface="+mj-lt"/>
                <a:cs typeface="Calibri"/>
              </a:rPr>
              <a:t>Hem</a:t>
            </a:r>
            <a:r>
              <a:rPr sz="3600" i="1" spc="-5" dirty="0">
                <a:latin typeface="+mj-lt"/>
                <a:cs typeface="Calibri"/>
              </a:rPr>
              <a:t> </a:t>
            </a:r>
            <a:r>
              <a:rPr sz="3600" i="1" spc="-10" dirty="0">
                <a:latin typeface="+mj-lt"/>
                <a:cs typeface="Calibri"/>
              </a:rPr>
              <a:t>zorbalık</a:t>
            </a:r>
            <a:r>
              <a:rPr sz="3600" i="1" spc="-15" dirty="0">
                <a:latin typeface="+mj-lt"/>
                <a:cs typeface="Calibri"/>
              </a:rPr>
              <a:t> </a:t>
            </a:r>
            <a:r>
              <a:rPr sz="3600" i="1" spc="-5" dirty="0">
                <a:latin typeface="+mj-lt"/>
                <a:cs typeface="Calibri"/>
              </a:rPr>
              <a:t>yapan</a:t>
            </a:r>
            <a:r>
              <a:rPr sz="3600" i="1" spc="15" dirty="0">
                <a:latin typeface="+mj-lt"/>
                <a:cs typeface="Calibri"/>
              </a:rPr>
              <a:t> </a:t>
            </a:r>
            <a:r>
              <a:rPr sz="3600" i="1" spc="-5" dirty="0">
                <a:latin typeface="+mj-lt"/>
                <a:cs typeface="Calibri"/>
              </a:rPr>
              <a:t>hem de</a:t>
            </a:r>
            <a:r>
              <a:rPr sz="3600" i="1" dirty="0">
                <a:latin typeface="+mj-lt"/>
                <a:cs typeface="Calibri"/>
              </a:rPr>
              <a:t> </a:t>
            </a:r>
            <a:r>
              <a:rPr sz="3600" i="1" spc="-5" dirty="0">
                <a:latin typeface="+mj-lt"/>
                <a:cs typeface="Calibri"/>
              </a:rPr>
              <a:t>aynı </a:t>
            </a:r>
            <a:r>
              <a:rPr sz="3600" i="1" spc="-15" dirty="0">
                <a:latin typeface="+mj-lt"/>
                <a:cs typeface="Calibri"/>
              </a:rPr>
              <a:t>zamanda</a:t>
            </a:r>
            <a:r>
              <a:rPr sz="3600" i="1" spc="25" dirty="0">
                <a:latin typeface="+mj-lt"/>
                <a:cs typeface="Calibri"/>
              </a:rPr>
              <a:t> </a:t>
            </a:r>
            <a:r>
              <a:rPr sz="3600" i="1" spc="-10" dirty="0">
                <a:latin typeface="+mj-lt"/>
                <a:cs typeface="Calibri"/>
              </a:rPr>
              <a:t>zorbalığa</a:t>
            </a:r>
            <a:r>
              <a:rPr sz="3600" i="1" spc="-5" dirty="0">
                <a:latin typeface="+mj-lt"/>
                <a:cs typeface="Calibri"/>
              </a:rPr>
              <a:t> </a:t>
            </a:r>
            <a:r>
              <a:rPr sz="3600" i="1" dirty="0">
                <a:latin typeface="+mj-lt"/>
                <a:cs typeface="Calibri"/>
              </a:rPr>
              <a:t>maruz </a:t>
            </a:r>
            <a:r>
              <a:rPr sz="3600" i="1" spc="-15" dirty="0">
                <a:latin typeface="+mj-lt"/>
                <a:cs typeface="Calibri"/>
              </a:rPr>
              <a:t>kalanlar</a:t>
            </a:r>
            <a:endParaRPr sz="3600" dirty="0">
              <a:latin typeface="+mj-lt"/>
              <a:cs typeface="Calibri"/>
            </a:endParaRPr>
          </a:p>
          <a:p>
            <a:pPr marL="927100" lvl="1" indent="-457834">
              <a:lnSpc>
                <a:spcPct val="100000"/>
              </a:lnSpc>
              <a:spcBef>
                <a:spcPts val="21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3600" i="1" spc="-5" dirty="0">
                <a:latin typeface="+mj-lt"/>
                <a:cs typeface="Calibri"/>
              </a:rPr>
              <a:t>İzleyiciler</a:t>
            </a:r>
            <a:r>
              <a:rPr sz="3600" i="1" spc="-25" dirty="0">
                <a:latin typeface="+mj-lt"/>
                <a:cs typeface="Calibri"/>
              </a:rPr>
              <a:t> </a:t>
            </a:r>
            <a:r>
              <a:rPr sz="3600" i="1" dirty="0">
                <a:latin typeface="+mj-lt"/>
                <a:cs typeface="Calibri"/>
              </a:rPr>
              <a:t>(olaya</a:t>
            </a:r>
            <a:r>
              <a:rPr sz="3600" i="1" spc="-10" dirty="0">
                <a:latin typeface="+mj-lt"/>
                <a:cs typeface="Calibri"/>
              </a:rPr>
              <a:t> tanıklık</a:t>
            </a:r>
            <a:r>
              <a:rPr sz="3600" i="1" spc="-30" dirty="0">
                <a:latin typeface="+mj-lt"/>
                <a:cs typeface="Calibri"/>
              </a:rPr>
              <a:t> </a:t>
            </a:r>
            <a:r>
              <a:rPr sz="3600" i="1" dirty="0">
                <a:latin typeface="+mj-lt"/>
                <a:cs typeface="Calibri"/>
              </a:rPr>
              <a:t>edenler)</a:t>
            </a:r>
            <a:endParaRPr sz="3600" dirty="0">
              <a:latin typeface="+mj-lt"/>
              <a:cs typeface="Calibri"/>
            </a:endParaRPr>
          </a:p>
        </p:txBody>
      </p:sp>
      <p:pic>
        <p:nvPicPr>
          <p:cNvPr id="3074" name="Picture 2" descr="Akran Zorbalığı Türleri Nelerdir? - SAS Cent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3024" y="229493"/>
            <a:ext cx="4024976" cy="296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95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4267200" y="96960"/>
            <a:ext cx="10323692" cy="3499113"/>
            <a:chOff x="861427" y="213080"/>
            <a:chExt cx="5118755" cy="1734951"/>
          </a:xfrm>
        </p:grpSpPr>
        <p:sp>
          <p:nvSpPr>
            <p:cNvPr id="3" name="Freeform 17"/>
            <p:cNvSpPr/>
            <p:nvPr/>
          </p:nvSpPr>
          <p:spPr>
            <a:xfrm>
              <a:off x="861427" y="213080"/>
              <a:ext cx="5118755" cy="1734951"/>
            </a:xfrm>
            <a:custGeom>
              <a:avLst/>
              <a:gdLst/>
              <a:ahLst/>
              <a:cxnLst/>
              <a:rect l="l" t="t" r="r" b="b"/>
              <a:pathLst>
                <a:path w="5118755" h="1734951">
                  <a:moveTo>
                    <a:pt x="4994295" y="1734950"/>
                  </a:moveTo>
                  <a:lnTo>
                    <a:pt x="124460" y="1734950"/>
                  </a:lnTo>
                  <a:cubicBezTo>
                    <a:pt x="55880" y="1734950"/>
                    <a:pt x="0" y="1679071"/>
                    <a:pt x="0" y="16104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994296" y="0"/>
                  </a:lnTo>
                  <a:cubicBezTo>
                    <a:pt x="5062875" y="0"/>
                    <a:pt x="5118755" y="55880"/>
                    <a:pt x="5118755" y="124460"/>
                  </a:cubicBezTo>
                  <a:lnTo>
                    <a:pt x="5118755" y="1610491"/>
                  </a:lnTo>
                  <a:cubicBezTo>
                    <a:pt x="5118755" y="1679071"/>
                    <a:pt x="5062875" y="1734951"/>
                    <a:pt x="4994296" y="1734951"/>
                  </a:cubicBezTo>
                  <a:close/>
                </a:path>
              </a:pathLst>
            </a:custGeom>
            <a:solidFill>
              <a:srgbClr val="FAA5D9"/>
            </a:solidFill>
          </p:spPr>
        </p:sp>
      </p:grpSp>
      <p:grpSp>
        <p:nvGrpSpPr>
          <p:cNvPr id="4" name="Group 19"/>
          <p:cNvGrpSpPr/>
          <p:nvPr/>
        </p:nvGrpSpPr>
        <p:grpSpPr>
          <a:xfrm>
            <a:off x="1091731" y="3935093"/>
            <a:ext cx="7936734" cy="4398727"/>
            <a:chOff x="0" y="0"/>
            <a:chExt cx="8050185" cy="3392385"/>
          </a:xfrm>
        </p:grpSpPr>
        <p:sp>
          <p:nvSpPr>
            <p:cNvPr id="5" name="TextBox 20"/>
            <p:cNvSpPr txBox="1"/>
            <p:nvPr/>
          </p:nvSpPr>
          <p:spPr>
            <a:xfrm>
              <a:off x="473808" y="2801975"/>
              <a:ext cx="7102569" cy="590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7"/>
                </a:lnSpc>
              </a:pPr>
              <a:endParaRPr/>
            </a:p>
          </p:txBody>
        </p:sp>
        <p:grpSp>
          <p:nvGrpSpPr>
            <p:cNvPr id="6" name="Group 21"/>
            <p:cNvGrpSpPr/>
            <p:nvPr/>
          </p:nvGrpSpPr>
          <p:grpSpPr>
            <a:xfrm>
              <a:off x="0" y="0"/>
              <a:ext cx="8050185" cy="2440746"/>
              <a:chOff x="0" y="0"/>
              <a:chExt cx="2993618" cy="907639"/>
            </a:xfrm>
          </p:grpSpPr>
          <p:sp>
            <p:nvSpPr>
              <p:cNvPr id="8" name="Freeform 22"/>
              <p:cNvSpPr/>
              <p:nvPr/>
            </p:nvSpPr>
            <p:spPr>
              <a:xfrm>
                <a:off x="0" y="0"/>
                <a:ext cx="2993619" cy="907639"/>
              </a:xfrm>
              <a:custGeom>
                <a:avLst/>
                <a:gdLst/>
                <a:ahLst/>
                <a:cxnLst/>
                <a:rect l="l" t="t" r="r" b="b"/>
                <a:pathLst>
                  <a:path w="2993619" h="907639">
                    <a:moveTo>
                      <a:pt x="2869158" y="907639"/>
                    </a:moveTo>
                    <a:lnTo>
                      <a:pt x="124460" y="907639"/>
                    </a:lnTo>
                    <a:cubicBezTo>
                      <a:pt x="55880" y="907639"/>
                      <a:pt x="0" y="851759"/>
                      <a:pt x="0" y="78317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869159" y="0"/>
                    </a:lnTo>
                    <a:cubicBezTo>
                      <a:pt x="2937739" y="0"/>
                      <a:pt x="2993619" y="55880"/>
                      <a:pt x="2993619" y="124460"/>
                    </a:cubicBezTo>
                    <a:lnTo>
                      <a:pt x="2993619" y="783179"/>
                    </a:lnTo>
                    <a:cubicBezTo>
                      <a:pt x="2993619" y="851759"/>
                      <a:pt x="2937739" y="907639"/>
                      <a:pt x="2869159" y="907639"/>
                    </a:cubicBezTo>
                    <a:close/>
                  </a:path>
                </a:pathLst>
              </a:custGeom>
              <a:solidFill>
                <a:srgbClr val="FEE600"/>
              </a:solidFill>
            </p:spPr>
          </p:sp>
        </p:grpSp>
        <p:sp>
          <p:nvSpPr>
            <p:cNvPr id="7" name="TextBox 23"/>
            <p:cNvSpPr txBox="1"/>
            <p:nvPr/>
          </p:nvSpPr>
          <p:spPr>
            <a:xfrm>
              <a:off x="506561" y="517419"/>
              <a:ext cx="5597238" cy="5792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67"/>
                </a:lnSpc>
              </a:pPr>
              <a:endParaRPr lang="en-US" sz="2889" b="1" dirty="0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endParaRPr>
            </a:p>
          </p:txBody>
        </p:sp>
      </p:grpSp>
      <p:grpSp>
        <p:nvGrpSpPr>
          <p:cNvPr id="9" name="Group 19"/>
          <p:cNvGrpSpPr/>
          <p:nvPr/>
        </p:nvGrpSpPr>
        <p:grpSpPr>
          <a:xfrm>
            <a:off x="1750684" y="3884961"/>
            <a:ext cx="15430443" cy="4855928"/>
            <a:chOff x="473808" y="-3082186"/>
            <a:chExt cx="19674385" cy="6474571"/>
          </a:xfrm>
        </p:grpSpPr>
        <p:sp>
          <p:nvSpPr>
            <p:cNvPr id="10" name="TextBox 20"/>
            <p:cNvSpPr txBox="1"/>
            <p:nvPr/>
          </p:nvSpPr>
          <p:spPr>
            <a:xfrm>
              <a:off x="473808" y="2801975"/>
              <a:ext cx="7102569" cy="590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7"/>
                </a:lnSpc>
              </a:pPr>
              <a:endParaRPr/>
            </a:p>
          </p:txBody>
        </p:sp>
        <p:grpSp>
          <p:nvGrpSpPr>
            <p:cNvPr id="11" name="Group 21"/>
            <p:cNvGrpSpPr/>
            <p:nvPr/>
          </p:nvGrpSpPr>
          <p:grpSpPr>
            <a:xfrm>
              <a:off x="10334661" y="-3082186"/>
              <a:ext cx="9813532" cy="4219716"/>
              <a:chOff x="3843145" y="-1146171"/>
              <a:chExt cx="3649353" cy="1569184"/>
            </a:xfrm>
          </p:grpSpPr>
          <p:sp>
            <p:nvSpPr>
              <p:cNvPr id="13" name="Freeform 22"/>
              <p:cNvSpPr/>
              <p:nvPr/>
            </p:nvSpPr>
            <p:spPr>
              <a:xfrm>
                <a:off x="3843145" y="-1146171"/>
                <a:ext cx="3649353" cy="1569184"/>
              </a:xfrm>
              <a:custGeom>
                <a:avLst/>
                <a:gdLst/>
                <a:ahLst/>
                <a:cxnLst/>
                <a:rect l="l" t="t" r="r" b="b"/>
                <a:pathLst>
                  <a:path w="2993619" h="907639">
                    <a:moveTo>
                      <a:pt x="2869158" y="907639"/>
                    </a:moveTo>
                    <a:lnTo>
                      <a:pt x="124460" y="907639"/>
                    </a:lnTo>
                    <a:cubicBezTo>
                      <a:pt x="55880" y="907639"/>
                      <a:pt x="0" y="851759"/>
                      <a:pt x="0" y="78317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869159" y="0"/>
                    </a:lnTo>
                    <a:cubicBezTo>
                      <a:pt x="2937739" y="0"/>
                      <a:pt x="2993619" y="55880"/>
                      <a:pt x="2993619" y="124460"/>
                    </a:cubicBezTo>
                    <a:lnTo>
                      <a:pt x="2993619" y="783179"/>
                    </a:lnTo>
                    <a:cubicBezTo>
                      <a:pt x="2993619" y="851759"/>
                      <a:pt x="2937739" y="907639"/>
                      <a:pt x="2869159" y="907639"/>
                    </a:cubicBezTo>
                    <a:close/>
                  </a:path>
                </a:pathLst>
              </a:custGeom>
              <a:solidFill>
                <a:srgbClr val="FEE600"/>
              </a:solidFill>
            </p:spPr>
          </p:sp>
        </p:grpSp>
        <p:sp>
          <p:nvSpPr>
            <p:cNvPr id="12" name="TextBox 23"/>
            <p:cNvSpPr txBox="1"/>
            <p:nvPr/>
          </p:nvSpPr>
          <p:spPr>
            <a:xfrm>
              <a:off x="1599724" y="-2596813"/>
              <a:ext cx="6801226" cy="3385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84785" indent="-172720">
                <a:lnSpc>
                  <a:spcPct val="100000"/>
                </a:lnSpc>
                <a:spcBef>
                  <a:spcPts val="254"/>
                </a:spcBef>
                <a:buChar char="•"/>
                <a:tabLst>
                  <a:tab pos="185420" algn="l"/>
                </a:tabLst>
              </a:pPr>
              <a:r>
                <a:rPr lang="tr-TR" sz="3200" spc="-10" dirty="0">
                  <a:cs typeface="Calibri"/>
                </a:rPr>
                <a:t>Saldırganca</a:t>
              </a:r>
              <a:r>
                <a:rPr lang="tr-TR" sz="3200" spc="-20" dirty="0">
                  <a:cs typeface="Calibri"/>
                </a:rPr>
                <a:t> </a:t>
              </a:r>
              <a:r>
                <a:rPr lang="tr-TR" sz="3200" spc="-10" dirty="0">
                  <a:cs typeface="Calibri"/>
                </a:rPr>
                <a:t>davranmaktan</a:t>
              </a:r>
              <a:r>
                <a:rPr lang="tr-TR" sz="3200" spc="-25" dirty="0">
                  <a:cs typeface="Calibri"/>
                </a:rPr>
                <a:t> </a:t>
              </a:r>
              <a:r>
                <a:rPr lang="tr-TR" sz="3200" dirty="0">
                  <a:cs typeface="Calibri"/>
                </a:rPr>
                <a:t>gurur</a:t>
              </a:r>
              <a:r>
                <a:rPr lang="tr-TR" sz="3200" spc="-15" dirty="0">
                  <a:cs typeface="Calibri"/>
                </a:rPr>
                <a:t> </a:t>
              </a:r>
              <a:r>
                <a:rPr lang="tr-TR" sz="3200" spc="-5" dirty="0" smtClean="0">
                  <a:cs typeface="Calibri"/>
                </a:rPr>
                <a:t>duyma</a:t>
              </a:r>
            </a:p>
            <a:p>
              <a:pPr marL="184785" indent="-172720">
                <a:spcBef>
                  <a:spcPts val="254"/>
                </a:spcBef>
                <a:buFontTx/>
                <a:buChar char="•"/>
                <a:tabLst>
                  <a:tab pos="185420" algn="l"/>
                </a:tabLst>
              </a:pPr>
              <a:r>
                <a:rPr lang="tr-TR" sz="3200" spc="-20" dirty="0">
                  <a:cs typeface="Calibri"/>
                </a:rPr>
                <a:t>Öfke</a:t>
              </a:r>
              <a:r>
                <a:rPr lang="tr-TR" sz="3200" spc="-10" dirty="0">
                  <a:cs typeface="Calibri"/>
                </a:rPr>
                <a:t> </a:t>
              </a:r>
              <a:r>
                <a:rPr lang="tr-TR" sz="3200" spc="-20" dirty="0">
                  <a:cs typeface="Calibri"/>
                </a:rPr>
                <a:t>kontrolü</a:t>
              </a:r>
              <a:r>
                <a:rPr lang="tr-TR" sz="3200" spc="-15" dirty="0">
                  <a:cs typeface="Calibri"/>
                </a:rPr>
                <a:t> </a:t>
              </a:r>
              <a:r>
                <a:rPr lang="tr-TR" sz="3200" spc="-10" dirty="0">
                  <a:cs typeface="Calibri"/>
                </a:rPr>
                <a:t>problemi </a:t>
              </a:r>
              <a:r>
                <a:rPr lang="tr-TR" sz="3200" spc="-5" dirty="0">
                  <a:cs typeface="Calibri"/>
                </a:rPr>
                <a:t>yaşama</a:t>
              </a:r>
              <a:endParaRPr lang="tr-TR" sz="3200" dirty="0">
                <a:cs typeface="Calibri"/>
              </a:endParaRPr>
            </a:p>
            <a:p>
              <a:pPr marL="184785" indent="-172720">
                <a:lnSpc>
                  <a:spcPct val="100000"/>
                </a:lnSpc>
                <a:spcBef>
                  <a:spcPts val="254"/>
                </a:spcBef>
                <a:buChar char="•"/>
                <a:tabLst>
                  <a:tab pos="185420" algn="l"/>
                </a:tabLst>
              </a:pPr>
              <a:endParaRPr lang="tr-TR" sz="3200" dirty="0">
                <a:cs typeface="Calibri"/>
              </a:endParaRPr>
            </a:p>
          </p:txBody>
        </p:sp>
      </p:grpSp>
      <p:grpSp>
        <p:nvGrpSpPr>
          <p:cNvPr id="14" name="Group 19"/>
          <p:cNvGrpSpPr/>
          <p:nvPr/>
        </p:nvGrpSpPr>
        <p:grpSpPr>
          <a:xfrm>
            <a:off x="3836971" y="3894481"/>
            <a:ext cx="11091688" cy="5592420"/>
            <a:chOff x="-458653" y="2801975"/>
            <a:chExt cx="14788916" cy="7456562"/>
          </a:xfrm>
        </p:grpSpPr>
        <p:sp>
          <p:nvSpPr>
            <p:cNvPr id="15" name="TextBox 20"/>
            <p:cNvSpPr txBox="1"/>
            <p:nvPr/>
          </p:nvSpPr>
          <p:spPr>
            <a:xfrm>
              <a:off x="473808" y="2801975"/>
              <a:ext cx="7102569" cy="590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7"/>
                </a:lnSpc>
              </a:pPr>
              <a:endParaRPr/>
            </a:p>
          </p:txBody>
        </p:sp>
        <p:grpSp>
          <p:nvGrpSpPr>
            <p:cNvPr id="16" name="Group 21"/>
            <p:cNvGrpSpPr/>
            <p:nvPr/>
          </p:nvGrpSpPr>
          <p:grpSpPr>
            <a:xfrm>
              <a:off x="-458653" y="7272110"/>
              <a:ext cx="14788916" cy="2986427"/>
              <a:chOff x="-170559" y="2704276"/>
              <a:chExt cx="5499546" cy="1110561"/>
            </a:xfrm>
          </p:grpSpPr>
          <p:sp>
            <p:nvSpPr>
              <p:cNvPr id="18" name="Freeform 22"/>
              <p:cNvSpPr/>
              <p:nvPr/>
            </p:nvSpPr>
            <p:spPr>
              <a:xfrm>
                <a:off x="-170559" y="2704276"/>
                <a:ext cx="5499546" cy="1110561"/>
              </a:xfrm>
              <a:custGeom>
                <a:avLst/>
                <a:gdLst/>
                <a:ahLst/>
                <a:cxnLst/>
                <a:rect l="l" t="t" r="r" b="b"/>
                <a:pathLst>
                  <a:path w="2993619" h="907639">
                    <a:moveTo>
                      <a:pt x="2869158" y="907639"/>
                    </a:moveTo>
                    <a:lnTo>
                      <a:pt x="124460" y="907639"/>
                    </a:lnTo>
                    <a:cubicBezTo>
                      <a:pt x="55880" y="907639"/>
                      <a:pt x="0" y="851759"/>
                      <a:pt x="0" y="78317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869159" y="0"/>
                    </a:lnTo>
                    <a:cubicBezTo>
                      <a:pt x="2937739" y="0"/>
                      <a:pt x="2993619" y="55880"/>
                      <a:pt x="2993619" y="124460"/>
                    </a:cubicBezTo>
                    <a:lnTo>
                      <a:pt x="2993619" y="783179"/>
                    </a:lnTo>
                    <a:cubicBezTo>
                      <a:pt x="2993619" y="851759"/>
                      <a:pt x="2937739" y="907639"/>
                      <a:pt x="2869159" y="907639"/>
                    </a:cubicBezTo>
                    <a:close/>
                  </a:path>
                </a:pathLst>
              </a:custGeom>
              <a:solidFill>
                <a:srgbClr val="FEE600"/>
              </a:solidFill>
            </p:spPr>
          </p:sp>
        </p:grpSp>
      </p:grpSp>
      <p:sp>
        <p:nvSpPr>
          <p:cNvPr id="19" name="TextBox 23"/>
          <p:cNvSpPr txBox="1"/>
          <p:nvPr/>
        </p:nvSpPr>
        <p:spPr>
          <a:xfrm>
            <a:off x="9917080" y="4247907"/>
            <a:ext cx="5475320" cy="2539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225"/>
              </a:spcBef>
              <a:buChar char="•"/>
              <a:tabLst>
                <a:tab pos="185420" algn="l"/>
              </a:tabLst>
            </a:pPr>
            <a:r>
              <a:rPr lang="tr-TR" sz="3200" spc="-15" dirty="0">
                <a:cs typeface="Calibri"/>
              </a:rPr>
              <a:t>Sosyal</a:t>
            </a:r>
            <a:r>
              <a:rPr lang="tr-TR" sz="3200" spc="-5" dirty="0">
                <a:cs typeface="Calibri"/>
              </a:rPr>
              <a:t> </a:t>
            </a:r>
            <a:r>
              <a:rPr lang="tr-TR" sz="3200" spc="-10" dirty="0">
                <a:cs typeface="Calibri"/>
              </a:rPr>
              <a:t>ve</a:t>
            </a:r>
            <a:r>
              <a:rPr lang="tr-TR" sz="3200" spc="-5" dirty="0">
                <a:cs typeface="Calibri"/>
              </a:rPr>
              <a:t> duygusal</a:t>
            </a:r>
            <a:r>
              <a:rPr lang="tr-TR" sz="3200" spc="-30" dirty="0">
                <a:cs typeface="Calibri"/>
              </a:rPr>
              <a:t> </a:t>
            </a:r>
            <a:r>
              <a:rPr lang="tr-TR" sz="3200" spc="-10" dirty="0">
                <a:cs typeface="Calibri"/>
              </a:rPr>
              <a:t>becerilerde</a:t>
            </a:r>
            <a:r>
              <a:rPr lang="tr-TR" sz="3200" spc="5" dirty="0">
                <a:cs typeface="Calibri"/>
              </a:rPr>
              <a:t> </a:t>
            </a:r>
            <a:r>
              <a:rPr lang="tr-TR" sz="3200" spc="-15" dirty="0">
                <a:cs typeface="Calibri"/>
              </a:rPr>
              <a:t>zayıflık</a:t>
            </a:r>
            <a:endParaRPr lang="tr-TR" sz="3200" dirty="0"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254"/>
              </a:spcBef>
              <a:buChar char="•"/>
              <a:tabLst>
                <a:tab pos="185420" algn="l"/>
              </a:tabLst>
            </a:pPr>
            <a:r>
              <a:rPr lang="tr-TR" sz="3200" spc="-5" dirty="0">
                <a:cs typeface="Calibri"/>
              </a:rPr>
              <a:t>Düşünmeden,</a:t>
            </a:r>
            <a:r>
              <a:rPr lang="tr-TR" sz="3200" spc="-35" dirty="0">
                <a:cs typeface="Calibri"/>
              </a:rPr>
              <a:t> </a:t>
            </a:r>
            <a:r>
              <a:rPr lang="tr-TR" sz="3200" spc="-5" dirty="0">
                <a:cs typeface="Calibri"/>
              </a:rPr>
              <a:t>tepkisel </a:t>
            </a:r>
            <a:r>
              <a:rPr lang="tr-TR" sz="3200" spc="-10" dirty="0">
                <a:cs typeface="Calibri"/>
              </a:rPr>
              <a:t>ve</a:t>
            </a:r>
            <a:r>
              <a:rPr lang="tr-TR" sz="3200" spc="-25" dirty="0">
                <a:cs typeface="Calibri"/>
              </a:rPr>
              <a:t> </a:t>
            </a:r>
            <a:r>
              <a:rPr lang="tr-TR" sz="3200" spc="-5" dirty="0">
                <a:cs typeface="Calibri"/>
              </a:rPr>
              <a:t>aceleci</a:t>
            </a:r>
            <a:r>
              <a:rPr lang="tr-TR" sz="3200" dirty="0">
                <a:cs typeface="Calibri"/>
              </a:rPr>
              <a:t> </a:t>
            </a:r>
            <a:r>
              <a:rPr lang="tr-TR" sz="3200" spc="-10" dirty="0">
                <a:cs typeface="Calibri"/>
              </a:rPr>
              <a:t>davranma</a:t>
            </a:r>
            <a:endParaRPr lang="tr-TR" sz="3200" dirty="0"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254"/>
              </a:spcBef>
              <a:buChar char="•"/>
              <a:tabLst>
                <a:tab pos="185420" algn="l"/>
              </a:tabLst>
            </a:pPr>
            <a:endParaRPr lang="tr-TR" sz="3200" dirty="0">
              <a:cs typeface="Calibri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6497428" y="7458678"/>
            <a:ext cx="5820048" cy="2577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84785" indent="-172720">
              <a:spcBef>
                <a:spcPts val="254"/>
              </a:spcBef>
              <a:buFontTx/>
              <a:buChar char="•"/>
              <a:tabLst>
                <a:tab pos="185420" algn="l"/>
              </a:tabLst>
            </a:pPr>
            <a:r>
              <a:rPr lang="tr-TR" sz="3200" spc="-5" dirty="0">
                <a:cs typeface="Calibri"/>
              </a:rPr>
              <a:t>Aile içi </a:t>
            </a:r>
            <a:r>
              <a:rPr lang="tr-TR" sz="3200" spc="-10" dirty="0">
                <a:cs typeface="Calibri"/>
              </a:rPr>
              <a:t>iletişimin</a:t>
            </a:r>
            <a:r>
              <a:rPr lang="tr-TR" sz="3200" spc="15" dirty="0">
                <a:cs typeface="Calibri"/>
              </a:rPr>
              <a:t> </a:t>
            </a:r>
            <a:r>
              <a:rPr lang="tr-TR" sz="3200" spc="-15" dirty="0">
                <a:cs typeface="Calibri"/>
              </a:rPr>
              <a:t>zayıf/kopuk</a:t>
            </a:r>
            <a:r>
              <a:rPr lang="tr-TR" sz="3200" spc="-25" dirty="0">
                <a:cs typeface="Calibri"/>
              </a:rPr>
              <a:t> </a:t>
            </a:r>
            <a:r>
              <a:rPr lang="tr-TR" sz="3200" spc="-5" dirty="0">
                <a:cs typeface="Calibri"/>
              </a:rPr>
              <a:t>olması</a:t>
            </a:r>
            <a:endParaRPr lang="tr-TR" sz="3200" dirty="0">
              <a:cs typeface="Calibri"/>
            </a:endParaRPr>
          </a:p>
          <a:p>
            <a:pPr marL="184785" indent="-172720">
              <a:spcBef>
                <a:spcPts val="254"/>
              </a:spcBef>
              <a:buFontTx/>
              <a:buChar char="•"/>
              <a:tabLst>
                <a:tab pos="185420" algn="l"/>
              </a:tabLst>
            </a:pPr>
            <a:r>
              <a:rPr lang="tr-TR" sz="3200" spc="-5" dirty="0">
                <a:cs typeface="Calibri"/>
              </a:rPr>
              <a:t>Anne-baba</a:t>
            </a:r>
            <a:r>
              <a:rPr lang="tr-TR" sz="3200" spc="-30" dirty="0">
                <a:cs typeface="Calibri"/>
              </a:rPr>
              <a:t> </a:t>
            </a:r>
            <a:r>
              <a:rPr lang="tr-TR" sz="3200" spc="-10" dirty="0">
                <a:cs typeface="Calibri"/>
              </a:rPr>
              <a:t>arasında</a:t>
            </a:r>
            <a:r>
              <a:rPr lang="tr-TR" sz="3200" spc="-15" dirty="0">
                <a:cs typeface="Calibri"/>
              </a:rPr>
              <a:t> </a:t>
            </a:r>
            <a:r>
              <a:rPr lang="tr-TR" sz="3200" spc="-10" dirty="0">
                <a:cs typeface="Calibri"/>
              </a:rPr>
              <a:t>çatışma</a:t>
            </a:r>
            <a:endParaRPr lang="tr-TR" sz="3200" dirty="0"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254"/>
              </a:spcBef>
              <a:buChar char="•"/>
              <a:tabLst>
                <a:tab pos="185420" algn="l"/>
              </a:tabLst>
            </a:pPr>
            <a:endParaRPr lang="tr-TR" sz="3200" dirty="0"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254"/>
              </a:spcBef>
              <a:buChar char="•"/>
              <a:tabLst>
                <a:tab pos="185420" algn="l"/>
              </a:tabLst>
            </a:pPr>
            <a:endParaRPr lang="tr-TR" sz="3200" dirty="0">
              <a:cs typeface="Calibri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4448615" y="247546"/>
            <a:ext cx="9498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 smtClean="0">
                <a:latin typeface="Telegraf Heavy" panose="020B0604020202020204" charset="-94"/>
              </a:rPr>
              <a:t>Zorbalık Yapan Çocukların Özellikleri</a:t>
            </a:r>
            <a:endParaRPr lang="tr-TR" sz="7200" dirty="0">
              <a:latin typeface="Telegraf Heavy" panose="020B0604020202020204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68236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4267200" y="96960"/>
            <a:ext cx="10323692" cy="3499113"/>
            <a:chOff x="861427" y="213080"/>
            <a:chExt cx="5118755" cy="1734951"/>
          </a:xfrm>
        </p:grpSpPr>
        <p:sp>
          <p:nvSpPr>
            <p:cNvPr id="3" name="Freeform 17"/>
            <p:cNvSpPr/>
            <p:nvPr/>
          </p:nvSpPr>
          <p:spPr>
            <a:xfrm>
              <a:off x="861427" y="213080"/>
              <a:ext cx="5118755" cy="1734951"/>
            </a:xfrm>
            <a:custGeom>
              <a:avLst/>
              <a:gdLst/>
              <a:ahLst/>
              <a:cxnLst/>
              <a:rect l="l" t="t" r="r" b="b"/>
              <a:pathLst>
                <a:path w="5118755" h="1734951">
                  <a:moveTo>
                    <a:pt x="4994295" y="1734950"/>
                  </a:moveTo>
                  <a:lnTo>
                    <a:pt x="124460" y="1734950"/>
                  </a:lnTo>
                  <a:cubicBezTo>
                    <a:pt x="55880" y="1734950"/>
                    <a:pt x="0" y="1679071"/>
                    <a:pt x="0" y="16104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994296" y="0"/>
                  </a:lnTo>
                  <a:cubicBezTo>
                    <a:pt x="5062875" y="0"/>
                    <a:pt x="5118755" y="55880"/>
                    <a:pt x="5118755" y="124460"/>
                  </a:cubicBezTo>
                  <a:lnTo>
                    <a:pt x="5118755" y="1610491"/>
                  </a:lnTo>
                  <a:cubicBezTo>
                    <a:pt x="5118755" y="1679071"/>
                    <a:pt x="5062875" y="1734951"/>
                    <a:pt x="4994296" y="1734951"/>
                  </a:cubicBezTo>
                  <a:close/>
                </a:path>
              </a:pathLst>
            </a:custGeom>
            <a:solidFill>
              <a:srgbClr val="FAA5D9"/>
            </a:solidFill>
          </p:spPr>
        </p:sp>
      </p:grpSp>
      <p:sp>
        <p:nvSpPr>
          <p:cNvPr id="4" name="Freeform 22"/>
          <p:cNvSpPr/>
          <p:nvPr/>
        </p:nvSpPr>
        <p:spPr>
          <a:xfrm>
            <a:off x="304800" y="3723447"/>
            <a:ext cx="7936737" cy="3164787"/>
          </a:xfrm>
          <a:custGeom>
            <a:avLst/>
            <a:gdLst/>
            <a:ahLst/>
            <a:cxnLst/>
            <a:rect l="l" t="t" r="r" b="b"/>
            <a:pathLst>
              <a:path w="2993619" h="907639">
                <a:moveTo>
                  <a:pt x="2869158" y="907639"/>
                </a:moveTo>
                <a:lnTo>
                  <a:pt x="124460" y="907639"/>
                </a:lnTo>
                <a:cubicBezTo>
                  <a:pt x="55880" y="907639"/>
                  <a:pt x="0" y="851759"/>
                  <a:pt x="0" y="78317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869159" y="0"/>
                </a:lnTo>
                <a:cubicBezTo>
                  <a:pt x="2937739" y="0"/>
                  <a:pt x="2993619" y="55880"/>
                  <a:pt x="2993619" y="124460"/>
                </a:cubicBezTo>
                <a:lnTo>
                  <a:pt x="2993619" y="783179"/>
                </a:lnTo>
                <a:cubicBezTo>
                  <a:pt x="2993619" y="851759"/>
                  <a:pt x="2937739" y="907639"/>
                  <a:pt x="2869159" y="907639"/>
                </a:cubicBezTo>
                <a:close/>
              </a:path>
            </a:pathLst>
          </a:custGeom>
          <a:solidFill>
            <a:srgbClr val="FEE600"/>
          </a:solidFill>
        </p:spPr>
      </p:sp>
      <p:sp>
        <p:nvSpPr>
          <p:cNvPr id="5" name="Freeform 22"/>
          <p:cNvSpPr/>
          <p:nvPr/>
        </p:nvSpPr>
        <p:spPr>
          <a:xfrm>
            <a:off x="4800600" y="7015608"/>
            <a:ext cx="7936737" cy="3164787"/>
          </a:xfrm>
          <a:custGeom>
            <a:avLst/>
            <a:gdLst/>
            <a:ahLst/>
            <a:cxnLst/>
            <a:rect l="l" t="t" r="r" b="b"/>
            <a:pathLst>
              <a:path w="2993619" h="907639">
                <a:moveTo>
                  <a:pt x="2869158" y="907639"/>
                </a:moveTo>
                <a:lnTo>
                  <a:pt x="124460" y="907639"/>
                </a:lnTo>
                <a:cubicBezTo>
                  <a:pt x="55880" y="907639"/>
                  <a:pt x="0" y="851759"/>
                  <a:pt x="0" y="78317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869159" y="0"/>
                </a:lnTo>
                <a:cubicBezTo>
                  <a:pt x="2937739" y="0"/>
                  <a:pt x="2993619" y="55880"/>
                  <a:pt x="2993619" y="124460"/>
                </a:cubicBezTo>
                <a:lnTo>
                  <a:pt x="2993619" y="783179"/>
                </a:lnTo>
                <a:cubicBezTo>
                  <a:pt x="2993619" y="851759"/>
                  <a:pt x="2937739" y="907639"/>
                  <a:pt x="2869159" y="907639"/>
                </a:cubicBezTo>
                <a:close/>
              </a:path>
            </a:pathLst>
          </a:custGeom>
          <a:solidFill>
            <a:srgbClr val="FEE600"/>
          </a:solidFill>
        </p:spPr>
      </p:sp>
      <p:sp>
        <p:nvSpPr>
          <p:cNvPr id="6" name="Freeform 22"/>
          <p:cNvSpPr/>
          <p:nvPr/>
        </p:nvSpPr>
        <p:spPr>
          <a:xfrm>
            <a:off x="9397181" y="3723448"/>
            <a:ext cx="7936737" cy="3164787"/>
          </a:xfrm>
          <a:custGeom>
            <a:avLst/>
            <a:gdLst/>
            <a:ahLst/>
            <a:cxnLst/>
            <a:rect l="l" t="t" r="r" b="b"/>
            <a:pathLst>
              <a:path w="2993619" h="907639">
                <a:moveTo>
                  <a:pt x="2869158" y="907639"/>
                </a:moveTo>
                <a:lnTo>
                  <a:pt x="124460" y="907639"/>
                </a:lnTo>
                <a:cubicBezTo>
                  <a:pt x="55880" y="907639"/>
                  <a:pt x="0" y="851759"/>
                  <a:pt x="0" y="78317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869159" y="0"/>
                </a:lnTo>
                <a:cubicBezTo>
                  <a:pt x="2937739" y="0"/>
                  <a:pt x="2993619" y="55880"/>
                  <a:pt x="2993619" y="124460"/>
                </a:cubicBezTo>
                <a:lnTo>
                  <a:pt x="2993619" y="783179"/>
                </a:lnTo>
                <a:cubicBezTo>
                  <a:pt x="2993619" y="851759"/>
                  <a:pt x="2937739" y="907639"/>
                  <a:pt x="2869159" y="907639"/>
                </a:cubicBezTo>
                <a:close/>
              </a:path>
            </a:pathLst>
          </a:custGeom>
          <a:solidFill>
            <a:srgbClr val="FEE600"/>
          </a:solidFill>
        </p:spPr>
      </p:sp>
      <p:sp>
        <p:nvSpPr>
          <p:cNvPr id="7" name="TextBox 2"/>
          <p:cNvSpPr txBox="1"/>
          <p:nvPr/>
        </p:nvSpPr>
        <p:spPr>
          <a:xfrm>
            <a:off x="4800600" y="441378"/>
            <a:ext cx="9448800" cy="3039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44"/>
              </a:lnSpc>
            </a:pPr>
            <a:r>
              <a:rPr lang="tr-TR" sz="6600" b="1" dirty="0" smtClean="0">
                <a:solidFill>
                  <a:srgbClr val="191919"/>
                </a:solidFill>
                <a:latin typeface="Telegraf Heavy"/>
                <a:ea typeface="Telegraf Heavy"/>
                <a:cs typeface="Telegraf Heavy"/>
                <a:sym typeface="Telegraf Heavy"/>
              </a:rPr>
              <a:t>Zorbalığa Maruz Kalan Çocukların Özellikleri</a:t>
            </a:r>
            <a:endParaRPr lang="en-US" sz="6600" b="1" dirty="0">
              <a:solidFill>
                <a:srgbClr val="191919"/>
              </a:solidFill>
              <a:latin typeface="Telegraf Heavy"/>
              <a:ea typeface="Telegraf Heavy"/>
              <a:cs typeface="Telegraf Heavy"/>
              <a:sym typeface="Telegraf Heavy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934323" y="4198707"/>
            <a:ext cx="730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 smtClean="0"/>
              <a:t>Düşük </a:t>
            </a:r>
            <a:r>
              <a:rPr lang="tr-TR" sz="3200" dirty="0"/>
              <a:t>benlik saygısı ve </a:t>
            </a:r>
            <a:r>
              <a:rPr lang="tr-TR" sz="3200" dirty="0" smtClean="0"/>
              <a:t>özgüven eksikliği</a:t>
            </a:r>
            <a:endParaRPr lang="tr-TR" sz="3200" dirty="0"/>
          </a:p>
        </p:txBody>
      </p:sp>
      <p:sp>
        <p:nvSpPr>
          <p:cNvPr id="10" name="Metin kutusu 9"/>
          <p:cNvSpPr txBox="1"/>
          <p:nvPr/>
        </p:nvSpPr>
        <p:spPr>
          <a:xfrm>
            <a:off x="9778181" y="4024760"/>
            <a:ext cx="75557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/>
              <a:t>Farklı fiziksel özelliklere sahip olma (</a:t>
            </a:r>
            <a:r>
              <a:rPr lang="tr-TR" sz="3200" dirty="0" err="1"/>
              <a:t>örn</a:t>
            </a:r>
            <a:r>
              <a:rPr lang="tr-TR" sz="3200" dirty="0"/>
              <a:t>. aşırı kısa/uzun boy, aşırı zayıf/kilolu, kekemelik, diş teli – gözlük kullanma</a:t>
            </a:r>
            <a:r>
              <a:rPr lang="tr-TR" sz="32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/>
              <a:t>Dezavantajlı gruba ait olma  (göçmen/etnik azınlık</a:t>
            </a:r>
            <a:r>
              <a:rPr lang="tr-TR" sz="3200" dirty="0" smtClean="0"/>
              <a:t>)</a:t>
            </a:r>
            <a:endParaRPr lang="tr-TR" sz="32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964791" y="5143500"/>
            <a:ext cx="64266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/>
              <a:t>Sosyal ortamlarda endişeli, kaygılı, güvensiz davranışlar sergileme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5275236" y="7759125"/>
            <a:ext cx="6535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/>
              <a:t>Aile içi iletişimin zayıf/kopuk olması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5180934" y="8597325"/>
            <a:ext cx="7176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/>
              <a:t>Aşırı koruyucu ve kollayıcı anne babalar</a:t>
            </a:r>
          </a:p>
        </p:txBody>
      </p:sp>
    </p:spTree>
    <p:extLst>
      <p:ext uri="{BB962C8B-B14F-4D97-AF65-F5344CB8AC3E}">
        <p14:creationId xmlns:p14="http://schemas.microsoft.com/office/powerpoint/2010/main" val="77930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2"/>
          <p:cNvSpPr/>
          <p:nvPr/>
        </p:nvSpPr>
        <p:spPr>
          <a:xfrm>
            <a:off x="260616" y="4132402"/>
            <a:ext cx="7936737" cy="3164787"/>
          </a:xfrm>
          <a:custGeom>
            <a:avLst/>
            <a:gdLst/>
            <a:ahLst/>
            <a:cxnLst/>
            <a:rect l="l" t="t" r="r" b="b"/>
            <a:pathLst>
              <a:path w="2993619" h="907639">
                <a:moveTo>
                  <a:pt x="2869158" y="907639"/>
                </a:moveTo>
                <a:lnTo>
                  <a:pt x="124460" y="907639"/>
                </a:lnTo>
                <a:cubicBezTo>
                  <a:pt x="55880" y="907639"/>
                  <a:pt x="0" y="851759"/>
                  <a:pt x="0" y="78317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869159" y="0"/>
                </a:lnTo>
                <a:cubicBezTo>
                  <a:pt x="2937739" y="0"/>
                  <a:pt x="2993619" y="55880"/>
                  <a:pt x="2993619" y="124460"/>
                </a:cubicBezTo>
                <a:lnTo>
                  <a:pt x="2993619" y="783179"/>
                </a:lnTo>
                <a:cubicBezTo>
                  <a:pt x="2993619" y="851759"/>
                  <a:pt x="2937739" y="907639"/>
                  <a:pt x="2869159" y="907639"/>
                </a:cubicBezTo>
                <a:close/>
              </a:path>
            </a:pathLst>
          </a:custGeom>
          <a:solidFill>
            <a:srgbClr val="FEE600"/>
          </a:solidFill>
        </p:spPr>
      </p:sp>
      <p:sp>
        <p:nvSpPr>
          <p:cNvPr id="3" name="Freeform 22"/>
          <p:cNvSpPr/>
          <p:nvPr/>
        </p:nvSpPr>
        <p:spPr>
          <a:xfrm>
            <a:off x="5257799" y="7429500"/>
            <a:ext cx="7822177" cy="2750251"/>
          </a:xfrm>
          <a:custGeom>
            <a:avLst/>
            <a:gdLst/>
            <a:ahLst/>
            <a:cxnLst/>
            <a:rect l="l" t="t" r="r" b="b"/>
            <a:pathLst>
              <a:path w="2993619" h="907639">
                <a:moveTo>
                  <a:pt x="2869158" y="907639"/>
                </a:moveTo>
                <a:lnTo>
                  <a:pt x="124460" y="907639"/>
                </a:lnTo>
                <a:cubicBezTo>
                  <a:pt x="55880" y="907639"/>
                  <a:pt x="0" y="851759"/>
                  <a:pt x="0" y="78317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869159" y="0"/>
                </a:lnTo>
                <a:cubicBezTo>
                  <a:pt x="2937739" y="0"/>
                  <a:pt x="2993619" y="55880"/>
                  <a:pt x="2993619" y="124460"/>
                </a:cubicBezTo>
                <a:lnTo>
                  <a:pt x="2993619" y="783179"/>
                </a:lnTo>
                <a:cubicBezTo>
                  <a:pt x="2993619" y="851759"/>
                  <a:pt x="2937739" y="907639"/>
                  <a:pt x="2869159" y="907639"/>
                </a:cubicBezTo>
                <a:close/>
              </a:path>
            </a:pathLst>
          </a:custGeom>
          <a:solidFill>
            <a:srgbClr val="FEE600"/>
          </a:solidFill>
        </p:spPr>
      </p:sp>
      <p:sp>
        <p:nvSpPr>
          <p:cNvPr id="4" name="Freeform 22"/>
          <p:cNvSpPr/>
          <p:nvPr/>
        </p:nvSpPr>
        <p:spPr>
          <a:xfrm>
            <a:off x="9372600" y="4146950"/>
            <a:ext cx="7936737" cy="3051872"/>
          </a:xfrm>
          <a:custGeom>
            <a:avLst/>
            <a:gdLst/>
            <a:ahLst/>
            <a:cxnLst/>
            <a:rect l="l" t="t" r="r" b="b"/>
            <a:pathLst>
              <a:path w="2993619" h="907639">
                <a:moveTo>
                  <a:pt x="2869158" y="907639"/>
                </a:moveTo>
                <a:lnTo>
                  <a:pt x="124460" y="907639"/>
                </a:lnTo>
                <a:cubicBezTo>
                  <a:pt x="55880" y="907639"/>
                  <a:pt x="0" y="851759"/>
                  <a:pt x="0" y="78317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869159" y="0"/>
                </a:lnTo>
                <a:cubicBezTo>
                  <a:pt x="2937739" y="0"/>
                  <a:pt x="2993619" y="55880"/>
                  <a:pt x="2993619" y="124460"/>
                </a:cubicBezTo>
                <a:lnTo>
                  <a:pt x="2993619" y="783179"/>
                </a:lnTo>
                <a:cubicBezTo>
                  <a:pt x="2993619" y="851759"/>
                  <a:pt x="2937739" y="907639"/>
                  <a:pt x="2869159" y="907639"/>
                </a:cubicBezTo>
                <a:close/>
              </a:path>
            </a:pathLst>
          </a:custGeom>
          <a:solidFill>
            <a:srgbClr val="FEE600"/>
          </a:solidFill>
        </p:spPr>
      </p:sp>
      <p:sp>
        <p:nvSpPr>
          <p:cNvPr id="5" name="Freeform 17"/>
          <p:cNvSpPr/>
          <p:nvPr/>
        </p:nvSpPr>
        <p:spPr>
          <a:xfrm>
            <a:off x="3886200" y="346908"/>
            <a:ext cx="10323692" cy="3499113"/>
          </a:xfrm>
          <a:custGeom>
            <a:avLst/>
            <a:gdLst/>
            <a:ahLst/>
            <a:cxnLst/>
            <a:rect l="l" t="t" r="r" b="b"/>
            <a:pathLst>
              <a:path w="5118755" h="1734951">
                <a:moveTo>
                  <a:pt x="4994295" y="1734950"/>
                </a:moveTo>
                <a:lnTo>
                  <a:pt x="124460" y="1734950"/>
                </a:lnTo>
                <a:cubicBezTo>
                  <a:pt x="55880" y="1734950"/>
                  <a:pt x="0" y="1679071"/>
                  <a:pt x="0" y="161049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994296" y="0"/>
                </a:lnTo>
                <a:cubicBezTo>
                  <a:pt x="5062875" y="0"/>
                  <a:pt x="5118755" y="55880"/>
                  <a:pt x="5118755" y="124460"/>
                </a:cubicBezTo>
                <a:lnTo>
                  <a:pt x="5118755" y="1610491"/>
                </a:lnTo>
                <a:cubicBezTo>
                  <a:pt x="5118755" y="1679071"/>
                  <a:pt x="5062875" y="1734951"/>
                  <a:pt x="4994296" y="1734951"/>
                </a:cubicBezTo>
                <a:close/>
              </a:path>
            </a:pathLst>
          </a:custGeom>
          <a:solidFill>
            <a:srgbClr val="FAA5D9"/>
          </a:solidFill>
        </p:spPr>
      </p:sp>
      <p:sp>
        <p:nvSpPr>
          <p:cNvPr id="8" name="Metin kutusu 7"/>
          <p:cNvSpPr txBox="1"/>
          <p:nvPr/>
        </p:nvSpPr>
        <p:spPr>
          <a:xfrm>
            <a:off x="5016113" y="532293"/>
            <a:ext cx="806386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smtClean="0">
                <a:solidFill>
                  <a:srgbClr val="191919"/>
                </a:solidFill>
                <a:latin typeface="Telegraf Heavy"/>
                <a:ea typeface="Telegraf Heavy"/>
                <a:cs typeface="Telegraf Heavy"/>
                <a:sym typeface="Telegraf Heavy"/>
              </a:rPr>
              <a:t>Hem Zorbalık Yapan </a:t>
            </a:r>
            <a:r>
              <a:rPr lang="tr-TR" sz="5400" b="1" dirty="0">
                <a:solidFill>
                  <a:srgbClr val="191919"/>
                </a:solidFill>
                <a:latin typeface="Telegraf Heavy"/>
                <a:ea typeface="Telegraf Heavy"/>
                <a:cs typeface="Telegraf Heavy"/>
                <a:sym typeface="Telegraf Heavy"/>
              </a:rPr>
              <a:t>H</a:t>
            </a:r>
            <a:r>
              <a:rPr lang="tr-TR" sz="5400" b="1" dirty="0" smtClean="0">
                <a:solidFill>
                  <a:srgbClr val="191919"/>
                </a:solidFill>
                <a:latin typeface="Telegraf Heavy"/>
                <a:ea typeface="Telegraf Heavy"/>
                <a:cs typeface="Telegraf Heavy"/>
                <a:sym typeface="Telegraf Heavy"/>
              </a:rPr>
              <a:t>em Zorbalığa Uğrayan Çocukların </a:t>
            </a:r>
            <a:r>
              <a:rPr lang="tr-TR" sz="5400" b="1" dirty="0">
                <a:solidFill>
                  <a:srgbClr val="191919"/>
                </a:solidFill>
                <a:latin typeface="Telegraf Heavy"/>
                <a:ea typeface="Telegraf Heavy"/>
                <a:cs typeface="Telegraf Heavy"/>
                <a:sym typeface="Telegraf Heavy"/>
              </a:rPr>
              <a:t>Ö</a:t>
            </a:r>
            <a:r>
              <a:rPr lang="tr-TR" sz="5400" b="1" dirty="0" smtClean="0">
                <a:solidFill>
                  <a:srgbClr val="191919"/>
                </a:solidFill>
                <a:latin typeface="Telegraf Heavy"/>
                <a:ea typeface="Telegraf Heavy"/>
                <a:cs typeface="Telegraf Heavy"/>
                <a:sym typeface="Telegraf Heavy"/>
              </a:rPr>
              <a:t>zellikleri</a:t>
            </a:r>
            <a:endParaRPr lang="en-US" sz="5400" b="1" dirty="0" smtClean="0">
              <a:solidFill>
                <a:srgbClr val="191919"/>
              </a:solidFill>
              <a:latin typeface="Telegraf Heavy"/>
              <a:ea typeface="Telegraf Heavy"/>
              <a:cs typeface="Telegraf Heavy"/>
              <a:sym typeface="Telegraf Heavy"/>
            </a:endParaRPr>
          </a:p>
          <a:p>
            <a:pPr algn="ctr"/>
            <a:endParaRPr lang="tr-TR" sz="3200" dirty="0"/>
          </a:p>
        </p:txBody>
      </p:sp>
      <p:sp>
        <p:nvSpPr>
          <p:cNvPr id="9" name="Metin kutusu 8"/>
          <p:cNvSpPr txBox="1"/>
          <p:nvPr/>
        </p:nvSpPr>
        <p:spPr>
          <a:xfrm>
            <a:off x="215514" y="4422264"/>
            <a:ext cx="7949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tr-TR" sz="3200" dirty="0"/>
              <a:t>Zorbalık yapan ve zorbalığa maruz kalan grubun özelliklerini aynı anda taşıma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10287000" y="49911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600" dirty="0" smtClean="0"/>
              <a:t>Hem </a:t>
            </a:r>
            <a:r>
              <a:rPr lang="tr-TR" sz="3600" dirty="0"/>
              <a:t>kaygılı hem saldırgan yapıda olma 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5638800" y="7897970"/>
            <a:ext cx="6001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/>
              <a:t>Anne-babanın ilgisiz davranması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5603224" y="8804625"/>
            <a:ext cx="7351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/>
              <a:t>Aile içinde şiddet ve baskıyla yetiştirilme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667781" y="5967952"/>
            <a:ext cx="5809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/>
              <a:t>Arkadaşları tarafından dışlanan</a:t>
            </a:r>
          </a:p>
        </p:txBody>
      </p:sp>
    </p:spTree>
    <p:extLst>
      <p:ext uri="{BB962C8B-B14F-4D97-AF65-F5344CB8AC3E}">
        <p14:creationId xmlns:p14="http://schemas.microsoft.com/office/powerpoint/2010/main" val="38761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/>
          <p:nvPr/>
        </p:nvGrpSpPr>
        <p:grpSpPr>
          <a:xfrm>
            <a:off x="328351" y="2801358"/>
            <a:ext cx="8061961" cy="3632286"/>
            <a:chOff x="0" y="0"/>
            <a:chExt cx="3373780" cy="2462566"/>
          </a:xfrm>
        </p:grpSpPr>
        <p:sp>
          <p:nvSpPr>
            <p:cNvPr id="8" name="Freeform 4"/>
            <p:cNvSpPr/>
            <p:nvPr/>
          </p:nvSpPr>
          <p:spPr>
            <a:xfrm>
              <a:off x="0" y="0"/>
              <a:ext cx="3373780" cy="2462566"/>
            </a:xfrm>
            <a:custGeom>
              <a:avLst/>
              <a:gdLst/>
              <a:ahLst/>
              <a:cxnLst/>
              <a:rect l="l" t="t" r="r" b="b"/>
              <a:pathLst>
                <a:path w="3373780" h="2462566">
                  <a:moveTo>
                    <a:pt x="3249320" y="2462566"/>
                  </a:moveTo>
                  <a:lnTo>
                    <a:pt x="124460" y="2462566"/>
                  </a:lnTo>
                  <a:cubicBezTo>
                    <a:pt x="55880" y="2462566"/>
                    <a:pt x="0" y="2406686"/>
                    <a:pt x="0" y="233810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49320" y="0"/>
                  </a:lnTo>
                  <a:cubicBezTo>
                    <a:pt x="3317900" y="0"/>
                    <a:pt x="3373780" y="55880"/>
                    <a:pt x="3373780" y="124460"/>
                  </a:cubicBezTo>
                  <a:lnTo>
                    <a:pt x="3373780" y="2338106"/>
                  </a:lnTo>
                  <a:cubicBezTo>
                    <a:pt x="3373780" y="2406686"/>
                    <a:pt x="3317900" y="2462566"/>
                    <a:pt x="3249320" y="2462566"/>
                  </a:cubicBezTo>
                  <a:close/>
                </a:path>
              </a:pathLst>
            </a:custGeom>
            <a:solidFill>
              <a:srgbClr val="FEE600"/>
            </a:solidFill>
          </p:spPr>
        </p:sp>
      </p:grpSp>
      <p:grpSp>
        <p:nvGrpSpPr>
          <p:cNvPr id="5" name="Group 3"/>
          <p:cNvGrpSpPr/>
          <p:nvPr/>
        </p:nvGrpSpPr>
        <p:grpSpPr>
          <a:xfrm>
            <a:off x="8896694" y="2801359"/>
            <a:ext cx="9010305" cy="3632286"/>
            <a:chOff x="0" y="0"/>
            <a:chExt cx="3373780" cy="2462566"/>
          </a:xfrm>
        </p:grpSpPr>
        <p:sp>
          <p:nvSpPr>
            <p:cNvPr id="6" name="Freeform 4"/>
            <p:cNvSpPr/>
            <p:nvPr/>
          </p:nvSpPr>
          <p:spPr>
            <a:xfrm>
              <a:off x="0" y="0"/>
              <a:ext cx="3373780" cy="2462566"/>
            </a:xfrm>
            <a:custGeom>
              <a:avLst/>
              <a:gdLst/>
              <a:ahLst/>
              <a:cxnLst/>
              <a:rect l="l" t="t" r="r" b="b"/>
              <a:pathLst>
                <a:path w="3373780" h="2462566">
                  <a:moveTo>
                    <a:pt x="3249320" y="2462566"/>
                  </a:moveTo>
                  <a:lnTo>
                    <a:pt x="124460" y="2462566"/>
                  </a:lnTo>
                  <a:cubicBezTo>
                    <a:pt x="55880" y="2462566"/>
                    <a:pt x="0" y="2406686"/>
                    <a:pt x="0" y="233810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49320" y="0"/>
                  </a:lnTo>
                  <a:cubicBezTo>
                    <a:pt x="3317900" y="0"/>
                    <a:pt x="3373780" y="55880"/>
                    <a:pt x="3373780" y="124460"/>
                  </a:cubicBezTo>
                  <a:lnTo>
                    <a:pt x="3373780" y="2338106"/>
                  </a:lnTo>
                  <a:cubicBezTo>
                    <a:pt x="3373780" y="2406686"/>
                    <a:pt x="3317900" y="2462566"/>
                    <a:pt x="3249320" y="2462566"/>
                  </a:cubicBezTo>
                  <a:close/>
                </a:path>
              </a:pathLst>
            </a:custGeom>
            <a:solidFill>
              <a:srgbClr val="FEE600"/>
            </a:solidFill>
          </p:spPr>
        </p:sp>
      </p:grpSp>
      <p:sp>
        <p:nvSpPr>
          <p:cNvPr id="2" name="TextBox 6"/>
          <p:cNvSpPr txBox="1"/>
          <p:nvPr/>
        </p:nvSpPr>
        <p:spPr>
          <a:xfrm>
            <a:off x="661555" y="288389"/>
            <a:ext cx="15773399" cy="2515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0000"/>
              </a:lnSpc>
            </a:pPr>
            <a:r>
              <a:rPr lang="en-US" sz="6600" b="1" dirty="0">
                <a:solidFill>
                  <a:srgbClr val="191919"/>
                </a:solidFill>
                <a:latin typeface="Telegraf Heavy"/>
                <a:ea typeface="Telegraf Heavy"/>
                <a:cs typeface="Telegraf Heavy"/>
                <a:sym typeface="Telegraf Heavy"/>
              </a:rPr>
              <a:t>AKRAN </a:t>
            </a:r>
            <a:r>
              <a:rPr lang="en-US" sz="6600" b="1" dirty="0" smtClean="0">
                <a:solidFill>
                  <a:srgbClr val="191919"/>
                </a:solidFill>
                <a:latin typeface="Telegraf Heavy"/>
                <a:ea typeface="Telegraf Heavy"/>
                <a:cs typeface="Telegraf Heavy"/>
                <a:sym typeface="Telegraf Heavy"/>
              </a:rPr>
              <a:t>ZORBALIĞI</a:t>
            </a:r>
            <a:r>
              <a:rPr lang="tr-TR" sz="6600" b="1" dirty="0">
                <a:solidFill>
                  <a:srgbClr val="191919"/>
                </a:solidFill>
                <a:latin typeface="Telegraf Heavy"/>
                <a:ea typeface="Telegraf Heavy"/>
                <a:cs typeface="Telegraf Heavy"/>
                <a:sym typeface="Telegraf Heavy"/>
              </a:rPr>
              <a:t> </a:t>
            </a:r>
            <a:r>
              <a:rPr lang="tr-TR" sz="6600" b="1" dirty="0" smtClean="0">
                <a:solidFill>
                  <a:srgbClr val="191919"/>
                </a:solidFill>
                <a:latin typeface="Telegraf Heavy"/>
                <a:ea typeface="Telegraf Heavy"/>
                <a:cs typeface="Telegraf Heavy"/>
                <a:sym typeface="Telegraf Heavy"/>
              </a:rPr>
              <a:t>ÇOCUKLARI NASIL ETKİLER?</a:t>
            </a:r>
            <a:endParaRPr lang="en-US" sz="6600" b="1" dirty="0">
              <a:solidFill>
                <a:srgbClr val="191919"/>
              </a:solidFill>
              <a:latin typeface="Telegraf Heavy"/>
              <a:ea typeface="Telegraf Heavy"/>
              <a:cs typeface="Telegraf Heavy"/>
              <a:sym typeface="Telegraf Heavy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8896694" y="2838975"/>
            <a:ext cx="85700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200" dirty="0" smtClean="0"/>
              <a:t>Okulda ve sosyal </a:t>
            </a:r>
            <a:r>
              <a:rPr lang="tr-TR" sz="3200" dirty="0"/>
              <a:t>o</a:t>
            </a:r>
            <a:r>
              <a:rPr lang="tr-TR" sz="3200" dirty="0" smtClean="0"/>
              <a:t>rtamlarda uyum problemleri yaşayabilir.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200" dirty="0" smtClean="0"/>
              <a:t>Arkadaşlık ilişkileri kurma ve sürdürmede zorluk yaşayabilir.</a:t>
            </a:r>
            <a:endParaRPr lang="tr-TR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Erken </a:t>
            </a:r>
            <a:r>
              <a:rPr lang="sv-SE" sz="3200" dirty="0"/>
              <a:t>yaşlarda sigara, alkol ve madde kullanma </a:t>
            </a:r>
            <a:r>
              <a:rPr lang="sv-SE" sz="3200" dirty="0" smtClean="0"/>
              <a:t>riski</a:t>
            </a:r>
            <a:r>
              <a:rPr lang="tr-TR" sz="3200" dirty="0" smtClean="0"/>
              <a:t> ortaya çıkabilir.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200" dirty="0" smtClean="0"/>
              <a:t>Okulda idari yaptırımlarla karşı karşıya kalabilir.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328351" y="2801358"/>
            <a:ext cx="80619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200" dirty="0"/>
              <a:t>Fiziksel belirtiler (baş ağrısı, karın ağrısı, mide bulantısı</a:t>
            </a:r>
            <a:r>
              <a:rPr lang="tr-TR" sz="3200" dirty="0" smtClean="0"/>
              <a:t>) ortaya çıkabilir.</a:t>
            </a:r>
            <a:endParaRPr lang="tr-TR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200" dirty="0"/>
              <a:t>Çaresizlik, öfke, üzüntü gibi duygular yaşayabilir.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200" dirty="0" smtClean="0"/>
              <a:t>Uyku </a:t>
            </a:r>
            <a:r>
              <a:rPr lang="tr-TR" sz="3200" dirty="0"/>
              <a:t>sorunları (korkulu rüyalar, kabuslar</a:t>
            </a:r>
            <a:r>
              <a:rPr lang="tr-TR" sz="3200" dirty="0" smtClean="0"/>
              <a:t>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200" dirty="0" smtClean="0"/>
              <a:t>Akademik başarıda düşme, okula gitmek istememe.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220" y="6659566"/>
            <a:ext cx="8522947" cy="3627434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4635220" y="6677787"/>
            <a:ext cx="852294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spc="-5" dirty="0">
                <a:cs typeface="Calibri"/>
              </a:rPr>
              <a:t>Kendisinin</a:t>
            </a:r>
            <a:r>
              <a:rPr lang="tr-TR" sz="3200" spc="-20" dirty="0">
                <a:cs typeface="Calibri"/>
              </a:rPr>
              <a:t> </a:t>
            </a:r>
            <a:r>
              <a:rPr lang="tr-TR" sz="3200" spc="-5" dirty="0">
                <a:cs typeface="Calibri"/>
              </a:rPr>
              <a:t>de </a:t>
            </a:r>
            <a:r>
              <a:rPr lang="tr-TR" sz="3200" spc="-10" dirty="0">
                <a:cs typeface="Calibri"/>
              </a:rPr>
              <a:t>aynı</a:t>
            </a:r>
            <a:r>
              <a:rPr lang="tr-TR" sz="3200" spc="-25" dirty="0">
                <a:cs typeface="Calibri"/>
              </a:rPr>
              <a:t> </a:t>
            </a:r>
            <a:r>
              <a:rPr lang="tr-TR" sz="3200" spc="-5" dirty="0">
                <a:cs typeface="Calibri"/>
              </a:rPr>
              <a:t>şeyleri</a:t>
            </a:r>
            <a:r>
              <a:rPr lang="tr-TR" sz="3200" dirty="0">
                <a:cs typeface="Calibri"/>
              </a:rPr>
              <a:t> </a:t>
            </a:r>
            <a:r>
              <a:rPr lang="tr-TR" sz="3200" spc="-10" dirty="0">
                <a:cs typeface="Calibri"/>
              </a:rPr>
              <a:t>yaşayacağına</a:t>
            </a:r>
            <a:r>
              <a:rPr lang="tr-TR" sz="3200" spc="-30" dirty="0">
                <a:cs typeface="Calibri"/>
              </a:rPr>
              <a:t> </a:t>
            </a:r>
            <a:r>
              <a:rPr lang="tr-TR" sz="3200" spc="-5" dirty="0">
                <a:cs typeface="Calibri"/>
              </a:rPr>
              <a:t>dair </a:t>
            </a:r>
            <a:r>
              <a:rPr lang="tr-TR" sz="3200" spc="-25" dirty="0">
                <a:cs typeface="Calibri"/>
              </a:rPr>
              <a:t>korku</a:t>
            </a:r>
            <a:r>
              <a:rPr lang="tr-TR" sz="3200" spc="-5" dirty="0">
                <a:cs typeface="Calibri"/>
              </a:rPr>
              <a:t> </a:t>
            </a:r>
            <a:r>
              <a:rPr lang="tr-TR" sz="3200" spc="-20" dirty="0">
                <a:cs typeface="Calibri"/>
              </a:rPr>
              <a:t>ve</a:t>
            </a:r>
            <a:r>
              <a:rPr lang="tr-TR" sz="3200" dirty="0">
                <a:cs typeface="Calibri"/>
              </a:rPr>
              <a:t> </a:t>
            </a:r>
            <a:r>
              <a:rPr lang="tr-TR" sz="3200" dirty="0" smtClean="0">
                <a:cs typeface="Calibri"/>
              </a:rPr>
              <a:t>endişe hissetme.</a:t>
            </a:r>
            <a:endParaRPr lang="tr-TR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/>
              <a:t>Yardım edemediği için suçluluk </a:t>
            </a:r>
            <a:r>
              <a:rPr lang="tr-TR" sz="3200" dirty="0" smtClean="0"/>
              <a:t>duyma.</a:t>
            </a:r>
            <a:endParaRPr lang="tr-TR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/>
              <a:t>İspiyoncu olarak damgalanmaya karşı endişe </a:t>
            </a:r>
            <a:r>
              <a:rPr lang="tr-TR" sz="3200" dirty="0" smtClean="0"/>
              <a:t>duyma.</a:t>
            </a:r>
            <a:endParaRPr lang="tr-TR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/>
              <a:t>Okulda güvende hissetmeme, okula gitmek </a:t>
            </a:r>
            <a:r>
              <a:rPr lang="tr-TR" sz="3200" dirty="0" smtClean="0"/>
              <a:t>istememe.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03150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kran Zorbalığı Nedir? Nasıl Engellenir? | Evimdekipsikolog |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48100"/>
            <a:ext cx="10591800" cy="596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6"/>
          <p:cNvSpPr txBox="1"/>
          <p:nvPr/>
        </p:nvSpPr>
        <p:spPr>
          <a:xfrm>
            <a:off x="1295400" y="952500"/>
            <a:ext cx="15773399" cy="2515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10000"/>
              </a:lnSpc>
            </a:pPr>
            <a:r>
              <a:rPr lang="tr-TR" sz="8000" dirty="0">
                <a:latin typeface="Telegraf Heavy" panose="020B0604020202020204" charset="-94"/>
              </a:rPr>
              <a:t>Akran Zorbalığını Nasıl Anlarım </a:t>
            </a:r>
            <a:r>
              <a:rPr lang="tr-TR" sz="8000" dirty="0" smtClean="0">
                <a:latin typeface="Telegraf Heavy" panose="020B0604020202020204" charset="-94"/>
              </a:rPr>
              <a:t>?</a:t>
            </a:r>
            <a:endParaRPr lang="en-US" sz="8000" b="1" dirty="0">
              <a:solidFill>
                <a:srgbClr val="191919"/>
              </a:solidFill>
              <a:latin typeface="Telegraf Heavy" panose="020B0604020202020204" charset="-94"/>
              <a:ea typeface="Telegraf Heavy"/>
              <a:cs typeface="Telegraf Heavy"/>
              <a:sym typeface="Telegraf Heavy"/>
            </a:endParaRPr>
          </a:p>
        </p:txBody>
      </p:sp>
    </p:spTree>
    <p:extLst>
      <p:ext uri="{BB962C8B-B14F-4D97-AF65-F5344CB8AC3E}">
        <p14:creationId xmlns:p14="http://schemas.microsoft.com/office/powerpoint/2010/main" val="28736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/>
          <p:nvPr/>
        </p:nvGrpSpPr>
        <p:grpSpPr>
          <a:xfrm>
            <a:off x="685800" y="1104900"/>
            <a:ext cx="16306800" cy="8001000"/>
            <a:chOff x="0" y="0"/>
            <a:chExt cx="3373780" cy="2462566"/>
          </a:xfrm>
        </p:grpSpPr>
        <p:sp>
          <p:nvSpPr>
            <p:cNvPr id="8" name="Freeform 4"/>
            <p:cNvSpPr/>
            <p:nvPr/>
          </p:nvSpPr>
          <p:spPr>
            <a:xfrm>
              <a:off x="0" y="0"/>
              <a:ext cx="3373780" cy="2462566"/>
            </a:xfrm>
            <a:custGeom>
              <a:avLst/>
              <a:gdLst/>
              <a:ahLst/>
              <a:cxnLst/>
              <a:rect l="l" t="t" r="r" b="b"/>
              <a:pathLst>
                <a:path w="3373780" h="2462566">
                  <a:moveTo>
                    <a:pt x="3249320" y="2462566"/>
                  </a:moveTo>
                  <a:lnTo>
                    <a:pt x="124460" y="2462566"/>
                  </a:lnTo>
                  <a:cubicBezTo>
                    <a:pt x="55880" y="2462566"/>
                    <a:pt x="0" y="2406686"/>
                    <a:pt x="0" y="233810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49320" y="0"/>
                  </a:lnTo>
                  <a:cubicBezTo>
                    <a:pt x="3317900" y="0"/>
                    <a:pt x="3373780" y="55880"/>
                    <a:pt x="3373780" y="124460"/>
                  </a:cubicBezTo>
                  <a:lnTo>
                    <a:pt x="3373780" y="2338106"/>
                  </a:lnTo>
                  <a:cubicBezTo>
                    <a:pt x="3373780" y="2406686"/>
                    <a:pt x="3317900" y="2462566"/>
                    <a:pt x="3249320" y="2462566"/>
                  </a:cubicBezTo>
                  <a:close/>
                </a:path>
              </a:pathLst>
            </a:custGeom>
            <a:solidFill>
              <a:srgbClr val="FEE600"/>
            </a:solidFill>
          </p:spPr>
        </p:sp>
      </p:grpSp>
      <p:sp>
        <p:nvSpPr>
          <p:cNvPr id="3" name="Metin kutusu 2"/>
          <p:cNvSpPr txBox="1"/>
          <p:nvPr/>
        </p:nvSpPr>
        <p:spPr>
          <a:xfrm>
            <a:off x="3197379" y="4546580"/>
            <a:ext cx="119664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spc="-15" dirty="0">
                <a:cs typeface="Calibri"/>
              </a:rPr>
              <a:t>Vücudunda</a:t>
            </a:r>
            <a:r>
              <a:rPr lang="tr-TR" sz="3600" spc="-25" dirty="0">
                <a:cs typeface="Calibri"/>
              </a:rPr>
              <a:t> </a:t>
            </a:r>
            <a:r>
              <a:rPr lang="tr-TR" sz="3600" spc="-5" dirty="0">
                <a:cs typeface="Calibri"/>
              </a:rPr>
              <a:t>morluk,</a:t>
            </a:r>
            <a:r>
              <a:rPr lang="tr-TR" sz="3600" spc="5" dirty="0">
                <a:cs typeface="Calibri"/>
              </a:rPr>
              <a:t> </a:t>
            </a:r>
            <a:r>
              <a:rPr lang="tr-TR" sz="3600" spc="-5" dirty="0">
                <a:cs typeface="Calibri"/>
              </a:rPr>
              <a:t>çizik,</a:t>
            </a:r>
            <a:r>
              <a:rPr lang="tr-TR" sz="3600" dirty="0">
                <a:cs typeface="Calibri"/>
              </a:rPr>
              <a:t> </a:t>
            </a:r>
            <a:r>
              <a:rPr lang="tr-TR" sz="3600" spc="-25" dirty="0">
                <a:cs typeface="Calibri"/>
              </a:rPr>
              <a:t>yara</a:t>
            </a:r>
            <a:r>
              <a:rPr lang="tr-TR" sz="3600" spc="-10" dirty="0">
                <a:cs typeface="Calibri"/>
              </a:rPr>
              <a:t> </a:t>
            </a:r>
            <a:r>
              <a:rPr lang="tr-TR" sz="3600" spc="-5" dirty="0">
                <a:cs typeface="Calibri"/>
              </a:rPr>
              <a:t>vb.</a:t>
            </a:r>
            <a:r>
              <a:rPr lang="tr-TR" sz="3600" spc="-15" dirty="0">
                <a:cs typeface="Calibri"/>
              </a:rPr>
              <a:t> </a:t>
            </a:r>
            <a:r>
              <a:rPr lang="tr-TR" sz="3600" spc="-15" dirty="0" smtClean="0">
                <a:cs typeface="Calibri"/>
              </a:rPr>
              <a:t>fiziksel </a:t>
            </a:r>
            <a:r>
              <a:rPr lang="tr-TR" sz="3600" spc="-5" dirty="0" smtClean="0">
                <a:cs typeface="Calibri"/>
              </a:rPr>
              <a:t>belirtilerin görülmesi, içe</a:t>
            </a:r>
            <a:r>
              <a:rPr lang="tr-TR" sz="3600" spc="-15" dirty="0" smtClean="0">
                <a:cs typeface="Calibri"/>
              </a:rPr>
              <a:t> </a:t>
            </a:r>
            <a:r>
              <a:rPr lang="tr-TR" sz="3600" spc="-10" dirty="0">
                <a:cs typeface="Calibri"/>
              </a:rPr>
              <a:t>kapanma,</a:t>
            </a:r>
            <a:r>
              <a:rPr lang="tr-TR" sz="3600" spc="-15" dirty="0">
                <a:cs typeface="Calibri"/>
              </a:rPr>
              <a:t> </a:t>
            </a:r>
            <a:r>
              <a:rPr lang="tr-TR" sz="3600" spc="-5" dirty="0">
                <a:cs typeface="Calibri"/>
              </a:rPr>
              <a:t>ağlama</a:t>
            </a:r>
            <a:r>
              <a:rPr lang="tr-TR" sz="3600" spc="-15" dirty="0">
                <a:cs typeface="Calibri"/>
              </a:rPr>
              <a:t> </a:t>
            </a:r>
            <a:r>
              <a:rPr lang="tr-TR" sz="3600" spc="-5" dirty="0" smtClean="0">
                <a:cs typeface="Calibri"/>
              </a:rPr>
              <a:t>krizleri, </a:t>
            </a:r>
            <a:r>
              <a:rPr lang="tr-TR" sz="3600" spc="-10" dirty="0">
                <a:cs typeface="Calibri"/>
              </a:rPr>
              <a:t>o</a:t>
            </a:r>
            <a:r>
              <a:rPr lang="tr-TR" sz="3600" spc="-10" dirty="0" smtClean="0">
                <a:cs typeface="Calibri"/>
              </a:rPr>
              <a:t>kuldan</a:t>
            </a:r>
            <a:r>
              <a:rPr lang="tr-TR" sz="3600" dirty="0" smtClean="0">
                <a:cs typeface="Calibri"/>
              </a:rPr>
              <a:t> </a:t>
            </a:r>
            <a:r>
              <a:rPr lang="tr-TR" sz="3600" spc="-10" dirty="0">
                <a:cs typeface="Calibri"/>
              </a:rPr>
              <a:t>kitapları </a:t>
            </a:r>
            <a:r>
              <a:rPr lang="tr-TR" sz="3600" spc="-20" dirty="0">
                <a:cs typeface="Calibri"/>
              </a:rPr>
              <a:t>veya</a:t>
            </a:r>
            <a:r>
              <a:rPr lang="tr-TR" sz="3600" spc="10" dirty="0">
                <a:cs typeface="Calibri"/>
              </a:rPr>
              <a:t> </a:t>
            </a:r>
            <a:r>
              <a:rPr lang="tr-TR" sz="3600" spc="-15" dirty="0">
                <a:cs typeface="Calibri"/>
              </a:rPr>
              <a:t>kıyafetleri</a:t>
            </a:r>
            <a:r>
              <a:rPr lang="tr-TR" sz="3600" spc="5" dirty="0">
                <a:cs typeface="Calibri"/>
              </a:rPr>
              <a:t> </a:t>
            </a:r>
            <a:r>
              <a:rPr lang="tr-TR" sz="3600" spc="-5" dirty="0">
                <a:cs typeface="Calibri"/>
              </a:rPr>
              <a:t>yırtılmış,</a:t>
            </a:r>
            <a:r>
              <a:rPr lang="tr-TR" sz="3600" spc="15" dirty="0">
                <a:cs typeface="Calibri"/>
              </a:rPr>
              <a:t> </a:t>
            </a:r>
            <a:r>
              <a:rPr lang="tr-TR" sz="3600" spc="-10" dirty="0">
                <a:cs typeface="Calibri"/>
              </a:rPr>
              <a:t>dağılmış,</a:t>
            </a:r>
            <a:r>
              <a:rPr lang="tr-TR" sz="3600" dirty="0">
                <a:cs typeface="Calibri"/>
              </a:rPr>
              <a:t> </a:t>
            </a:r>
            <a:r>
              <a:rPr lang="tr-TR" sz="3600" spc="-5" dirty="0">
                <a:cs typeface="Calibri"/>
              </a:rPr>
              <a:t>kirli</a:t>
            </a:r>
            <a:r>
              <a:rPr lang="tr-TR" sz="3600" spc="-15" dirty="0">
                <a:cs typeface="Calibri"/>
              </a:rPr>
              <a:t> </a:t>
            </a:r>
            <a:r>
              <a:rPr lang="tr-TR" sz="3600" spc="-10" dirty="0">
                <a:cs typeface="Calibri"/>
              </a:rPr>
              <a:t>olarak</a:t>
            </a:r>
            <a:r>
              <a:rPr lang="tr-TR" sz="3600" spc="5" dirty="0">
                <a:cs typeface="Calibri"/>
              </a:rPr>
              <a:t> </a:t>
            </a:r>
            <a:r>
              <a:rPr lang="tr-TR" sz="3600" spc="-10" dirty="0" smtClean="0">
                <a:cs typeface="Calibri"/>
              </a:rPr>
              <a:t>dönme</a:t>
            </a:r>
            <a:r>
              <a:rPr lang="tr-TR" sz="3600" dirty="0" smtClean="0">
                <a:cs typeface="Calibri"/>
              </a:rPr>
              <a:t>, eski </a:t>
            </a:r>
            <a:r>
              <a:rPr lang="tr-TR" sz="3600" dirty="0">
                <a:cs typeface="Calibri"/>
              </a:rPr>
              <a:t>neşesini kaybetmiş olma, yapmaktan hoşlandığı şeyleri yapmak </a:t>
            </a:r>
            <a:r>
              <a:rPr lang="tr-TR" sz="3600" dirty="0" smtClean="0">
                <a:cs typeface="Calibri"/>
              </a:rPr>
              <a:t>istememe, </a:t>
            </a:r>
            <a:r>
              <a:rPr lang="tr-TR" sz="3600" spc="-10" dirty="0">
                <a:cs typeface="Calibri"/>
              </a:rPr>
              <a:t>h</a:t>
            </a:r>
            <a:r>
              <a:rPr lang="tr-TR" sz="3600" spc="-10" dirty="0" smtClean="0">
                <a:cs typeface="Calibri"/>
              </a:rPr>
              <a:t>arçlığını </a:t>
            </a:r>
            <a:r>
              <a:rPr lang="tr-TR" sz="3600" spc="-15" dirty="0">
                <a:cs typeface="Calibri"/>
              </a:rPr>
              <a:t>kaybetme,</a:t>
            </a:r>
            <a:r>
              <a:rPr lang="tr-TR" sz="3600" spc="20" dirty="0">
                <a:cs typeface="Calibri"/>
              </a:rPr>
              <a:t> </a:t>
            </a:r>
            <a:r>
              <a:rPr lang="tr-TR" sz="3600" spc="-5" dirty="0">
                <a:cs typeface="Calibri"/>
              </a:rPr>
              <a:t>sık</a:t>
            </a:r>
            <a:r>
              <a:rPr lang="tr-TR" sz="3600" spc="10" dirty="0">
                <a:cs typeface="Calibri"/>
              </a:rPr>
              <a:t> </a:t>
            </a:r>
            <a:r>
              <a:rPr lang="tr-TR" sz="3600" spc="-5" dirty="0">
                <a:cs typeface="Calibri"/>
              </a:rPr>
              <a:t>sık </a:t>
            </a:r>
            <a:r>
              <a:rPr lang="tr-TR" sz="3600" spc="-15" dirty="0">
                <a:cs typeface="Calibri"/>
              </a:rPr>
              <a:t>harçlık</a:t>
            </a:r>
            <a:r>
              <a:rPr lang="tr-TR" sz="3600" spc="-10" dirty="0">
                <a:cs typeface="Calibri"/>
              </a:rPr>
              <a:t> </a:t>
            </a:r>
            <a:r>
              <a:rPr lang="tr-TR" sz="3600" spc="-15" dirty="0" smtClean="0">
                <a:cs typeface="Calibri"/>
              </a:rPr>
              <a:t>isteme </a:t>
            </a:r>
            <a:r>
              <a:rPr lang="tr-TR" sz="3600" dirty="0" smtClean="0"/>
              <a:t>gibi </a:t>
            </a:r>
            <a:r>
              <a:rPr lang="tr-TR" sz="3600" dirty="0"/>
              <a:t>davranışlar sergilemesi </a:t>
            </a:r>
            <a:r>
              <a:rPr lang="tr-TR" sz="3600" dirty="0" smtClean="0">
                <a:solidFill>
                  <a:srgbClr val="FF0000"/>
                </a:solidFill>
              </a:rPr>
              <a:t>çocuğunuza </a:t>
            </a:r>
            <a:r>
              <a:rPr lang="tr-TR" sz="3600" dirty="0">
                <a:solidFill>
                  <a:srgbClr val="FF0000"/>
                </a:solidFill>
              </a:rPr>
              <a:t>zorbalık </a:t>
            </a:r>
            <a:r>
              <a:rPr lang="tr-TR" sz="3600" dirty="0" smtClean="0">
                <a:solidFill>
                  <a:srgbClr val="FF0000"/>
                </a:solidFill>
              </a:rPr>
              <a:t>yapıldığına</a:t>
            </a:r>
            <a:r>
              <a:rPr lang="tr-TR" sz="3600" spc="-15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tr-TR" sz="3600" spc="-15" dirty="0" smtClean="0">
                <a:cs typeface="Calibri"/>
              </a:rPr>
              <a:t>işaret edebilir.</a:t>
            </a:r>
            <a:endParaRPr lang="tr-TR" sz="3600" dirty="0">
              <a:cs typeface="Calibri"/>
            </a:endParaRPr>
          </a:p>
        </p:txBody>
      </p:sp>
      <p:pic>
        <p:nvPicPr>
          <p:cNvPr id="4100" name="Picture 4" descr="Akran zorbalığı nasıl anlaşılır, nasıl önlenebilir? | Akra Media Ha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139" y="1104900"/>
            <a:ext cx="5407025" cy="30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2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685800" y="2247900"/>
            <a:ext cx="16495866" cy="6858001"/>
            <a:chOff x="0" y="0"/>
            <a:chExt cx="3373780" cy="246256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73780" cy="2462566"/>
            </a:xfrm>
            <a:custGeom>
              <a:avLst/>
              <a:gdLst/>
              <a:ahLst/>
              <a:cxnLst/>
              <a:rect l="l" t="t" r="r" b="b"/>
              <a:pathLst>
                <a:path w="3373780" h="2462566">
                  <a:moveTo>
                    <a:pt x="3249320" y="2462566"/>
                  </a:moveTo>
                  <a:lnTo>
                    <a:pt x="124460" y="2462566"/>
                  </a:lnTo>
                  <a:cubicBezTo>
                    <a:pt x="55880" y="2462566"/>
                    <a:pt x="0" y="2406686"/>
                    <a:pt x="0" y="233810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49320" y="0"/>
                  </a:lnTo>
                  <a:cubicBezTo>
                    <a:pt x="3317900" y="0"/>
                    <a:pt x="3373780" y="55880"/>
                    <a:pt x="3373780" y="124460"/>
                  </a:cubicBezTo>
                  <a:lnTo>
                    <a:pt x="3373780" y="2338106"/>
                  </a:lnTo>
                  <a:cubicBezTo>
                    <a:pt x="3373780" y="2406686"/>
                    <a:pt x="3317900" y="2462566"/>
                    <a:pt x="3249320" y="2462566"/>
                  </a:cubicBezTo>
                  <a:close/>
                </a:path>
              </a:pathLst>
            </a:custGeom>
            <a:solidFill>
              <a:srgbClr val="FEE600"/>
            </a:solidFill>
          </p:spPr>
        </p:sp>
      </p:grpSp>
      <p:sp>
        <p:nvSpPr>
          <p:cNvPr id="5" name="Metin kutusu 4"/>
          <p:cNvSpPr txBox="1"/>
          <p:nvPr/>
        </p:nvSpPr>
        <p:spPr>
          <a:xfrm>
            <a:off x="1905000" y="3688788"/>
            <a:ext cx="1226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/>
              <a:t>Öğretmen ve ebeveynlerine sıklıkla karşı </a:t>
            </a:r>
            <a:r>
              <a:rPr lang="tr-TR" sz="3600" dirty="0" smtClean="0"/>
              <a:t>gelme, kuralları  dinleme </a:t>
            </a:r>
            <a:r>
              <a:rPr lang="tr-TR" sz="3600" dirty="0"/>
              <a:t>ve uymada zorluk </a:t>
            </a:r>
            <a:r>
              <a:rPr lang="tr-TR" sz="3600" dirty="0" smtClean="0"/>
              <a:t>yaşama, farklılıklara </a:t>
            </a:r>
            <a:r>
              <a:rPr lang="tr-TR" sz="3600" dirty="0"/>
              <a:t>karşı önyargılı veya tahammülsüz </a:t>
            </a:r>
            <a:r>
              <a:rPr lang="tr-TR" sz="3600" dirty="0" smtClean="0"/>
              <a:t>olma</a:t>
            </a:r>
            <a:r>
              <a:rPr lang="tr-TR" sz="3600" dirty="0"/>
              <a:t>, </a:t>
            </a:r>
            <a:r>
              <a:rPr lang="tr-TR" sz="3600" dirty="0" smtClean="0"/>
              <a:t>başkalarının </a:t>
            </a:r>
            <a:r>
              <a:rPr lang="tr-TR" sz="3600" dirty="0"/>
              <a:t>duygularına duyarlı olmama (empati kurmakta </a:t>
            </a:r>
            <a:r>
              <a:rPr lang="tr-TR" sz="3600" dirty="0" smtClean="0"/>
              <a:t>zorlanma), çabuk öfkelenme, sizin </a:t>
            </a:r>
            <a:r>
              <a:rPr lang="tr-TR" sz="3600" dirty="0"/>
              <a:t>almadığınız bir eşyaya birden bire sahip </a:t>
            </a:r>
            <a:r>
              <a:rPr lang="tr-TR" sz="3600" dirty="0" smtClean="0"/>
              <a:t>olma gibi davranışlar sergilemesi çocuğunuzun </a:t>
            </a:r>
            <a:r>
              <a:rPr lang="tr-TR" sz="3600" dirty="0" smtClean="0">
                <a:solidFill>
                  <a:srgbClr val="FF0000"/>
                </a:solidFill>
              </a:rPr>
              <a:t>zorbalık yaptığına </a:t>
            </a:r>
            <a:r>
              <a:rPr lang="tr-TR" sz="3600" dirty="0" smtClean="0"/>
              <a:t>işaret edebilir.</a:t>
            </a:r>
            <a:endParaRPr lang="tr-TR" sz="3600" dirty="0"/>
          </a:p>
        </p:txBody>
      </p:sp>
      <p:pic>
        <p:nvPicPr>
          <p:cNvPr id="1028" name="Picture 4" descr="Akran Zorbalığı ve Çocuklarımız - AstraK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7777" y="3688788"/>
            <a:ext cx="3502577" cy="350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78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1524000" y="1333500"/>
            <a:ext cx="15773399" cy="2515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10000"/>
              </a:lnSpc>
            </a:pPr>
            <a:r>
              <a:rPr lang="tr-TR" sz="8000" dirty="0" smtClean="0">
                <a:latin typeface="Telegraf Heavy" panose="020B0604020202020204" charset="-94"/>
              </a:rPr>
              <a:t>AKRAN ZORBALIĞINA YÖNELİK ÖNERİLER</a:t>
            </a:r>
            <a:endParaRPr lang="en-US" sz="8000" b="1" dirty="0">
              <a:solidFill>
                <a:srgbClr val="191919"/>
              </a:solidFill>
              <a:latin typeface="Telegraf Heavy" panose="020B0604020202020204" charset="-94"/>
              <a:ea typeface="Telegraf Heavy"/>
              <a:cs typeface="Telegraf Heavy"/>
              <a:sym typeface="Telegraf Heavy"/>
            </a:endParaRPr>
          </a:p>
        </p:txBody>
      </p:sp>
      <p:pic>
        <p:nvPicPr>
          <p:cNvPr id="2050" name="Picture 2" descr="Zorbalığı Engel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57700"/>
            <a:ext cx="3810000" cy="54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81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24200" y="1409700"/>
            <a:ext cx="14897100" cy="1013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44"/>
              </a:lnSpc>
            </a:pPr>
            <a:r>
              <a:rPr lang="en-US" sz="7944" b="1" dirty="0" err="1">
                <a:solidFill>
                  <a:srgbClr val="191919"/>
                </a:solidFill>
                <a:latin typeface="Telegraf Heavy"/>
                <a:ea typeface="Telegraf Heavy"/>
                <a:cs typeface="Telegraf Heavy"/>
                <a:sym typeface="Telegraf Heavy"/>
              </a:rPr>
              <a:t>Akran</a:t>
            </a:r>
            <a:r>
              <a:rPr lang="en-US" sz="7944" b="1" dirty="0">
                <a:solidFill>
                  <a:srgbClr val="191919"/>
                </a:solidFill>
                <a:latin typeface="Telegraf Heavy"/>
                <a:ea typeface="Telegraf Heavy"/>
                <a:cs typeface="Telegraf Heavy"/>
                <a:sym typeface="Telegraf Heavy"/>
              </a:rPr>
              <a:t> </a:t>
            </a:r>
            <a:r>
              <a:rPr lang="en-US" sz="7944" b="1" dirty="0" err="1">
                <a:solidFill>
                  <a:srgbClr val="191919"/>
                </a:solidFill>
                <a:latin typeface="Telegraf Heavy"/>
                <a:ea typeface="Telegraf Heavy"/>
                <a:cs typeface="Telegraf Heavy"/>
                <a:sym typeface="Telegraf Heavy"/>
              </a:rPr>
              <a:t>Zorbalığı</a:t>
            </a:r>
            <a:r>
              <a:rPr lang="en-US" sz="7944" b="1" dirty="0">
                <a:solidFill>
                  <a:srgbClr val="191919"/>
                </a:solidFill>
                <a:latin typeface="Telegraf Heavy"/>
                <a:ea typeface="Telegraf Heavy"/>
                <a:cs typeface="Telegraf Heavy"/>
                <a:sym typeface="Telegraf Heavy"/>
              </a:rPr>
              <a:t> </a:t>
            </a:r>
            <a:r>
              <a:rPr lang="en-US" sz="7944" b="1" dirty="0" err="1">
                <a:solidFill>
                  <a:srgbClr val="191919"/>
                </a:solidFill>
                <a:latin typeface="Telegraf Heavy"/>
                <a:ea typeface="Telegraf Heavy"/>
                <a:cs typeface="Telegraf Heavy"/>
                <a:sym typeface="Telegraf Heavy"/>
              </a:rPr>
              <a:t>Nedir</a:t>
            </a:r>
            <a:r>
              <a:rPr lang="en-US" sz="7944" b="1" dirty="0">
                <a:solidFill>
                  <a:srgbClr val="191919"/>
                </a:solidFill>
                <a:latin typeface="Telegraf Heavy"/>
                <a:ea typeface="Telegraf Heavy"/>
                <a:cs typeface="Telegraf Heavy"/>
                <a:sym typeface="Telegraf Heavy"/>
              </a:rPr>
              <a:t>?</a:t>
            </a:r>
          </a:p>
        </p:txBody>
      </p:sp>
      <p:sp>
        <p:nvSpPr>
          <p:cNvPr id="3" name="Komut Düğmesi: Yardım 2">
            <a:hlinkClick r:id="" action="ppaction://noaction" highlightClick="1"/>
          </p:cNvPr>
          <p:cNvSpPr/>
          <p:nvPr/>
        </p:nvSpPr>
        <p:spPr>
          <a:xfrm>
            <a:off x="3962400" y="3390900"/>
            <a:ext cx="9753600" cy="5257800"/>
          </a:xfrm>
          <a:prstGeom prst="actionButtonHelp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337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371600" y="3162300"/>
            <a:ext cx="15468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tr-TR" sz="3600" dirty="0" smtClean="0">
                <a:solidFill>
                  <a:prstClr val="black"/>
                </a:solidFill>
              </a:rPr>
              <a:t>Çocuğunuzun istenmeyen davranışları karşısında sakin kalın. Kesinlikle fiziksel veya sözel şiddet uygulamayın.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tr-TR" sz="3600" dirty="0" smtClean="0">
                <a:solidFill>
                  <a:prstClr val="black"/>
                </a:solidFill>
              </a:rPr>
              <a:t>Zorbalık davranışına onay vermediğinizi belirtin.</a:t>
            </a:r>
            <a:endParaRPr lang="tr-TR" sz="3600" dirty="0">
              <a:solidFill>
                <a:prstClr val="black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tr-TR" sz="3600" dirty="0" smtClean="0">
                <a:solidFill>
                  <a:prstClr val="black"/>
                </a:solidFill>
              </a:rPr>
              <a:t>Çocuğunuza zorbalık yapmaması gerektiğini açıklayın.</a:t>
            </a:r>
            <a:endParaRPr lang="tr-TR" sz="3600" dirty="0">
              <a:solidFill>
                <a:prstClr val="black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tr-TR" sz="3600" dirty="0" smtClean="0">
                <a:solidFill>
                  <a:prstClr val="black"/>
                </a:solidFill>
              </a:rPr>
              <a:t>Zorbalığın diğer çocuklar üzerindeki olumsuz sonuçlarından bahsedin.</a:t>
            </a:r>
            <a:endParaRPr lang="tr-TR" sz="3600" dirty="0">
              <a:solidFill>
                <a:prstClr val="black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tr-TR" sz="3600" dirty="0" smtClean="0">
                <a:solidFill>
                  <a:prstClr val="black"/>
                </a:solidFill>
              </a:rPr>
              <a:t>Hangi davranışların akran zorbalığı olduğunu açıklayın. Bu davranışları neden yaptığını anlamaya çalışın. Altında yatan nedenleri ortadan kaldırmaya çalışın. Bu davranışların yerine neler yapabileceğini öğretin.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600" dirty="0" smtClean="0">
                <a:solidFill>
                  <a:prstClr val="black"/>
                </a:solidFill>
              </a:rPr>
              <a:t> Paylaşmak,</a:t>
            </a:r>
            <a:r>
              <a:rPr lang="tr-TR" sz="3600" dirty="0"/>
              <a:t> yardım etme, duygularını </a:t>
            </a:r>
            <a:r>
              <a:rPr lang="tr-TR" sz="3600" dirty="0" smtClean="0"/>
              <a:t>ifade etme</a:t>
            </a:r>
            <a:r>
              <a:rPr lang="tr-TR" sz="3600" dirty="0"/>
              <a:t>, empati, olumlu </a:t>
            </a:r>
            <a:r>
              <a:rPr lang="tr-TR" sz="3600" dirty="0" smtClean="0"/>
              <a:t>              arkadaş </a:t>
            </a:r>
            <a:r>
              <a:rPr lang="tr-TR" sz="3600" dirty="0"/>
              <a:t>ilişkileri </a:t>
            </a:r>
            <a:r>
              <a:rPr lang="tr-TR" sz="3600" dirty="0" smtClean="0"/>
              <a:t>gibi konularda </a:t>
            </a:r>
            <a:r>
              <a:rPr lang="tr-TR" sz="3600" dirty="0"/>
              <a:t>çocuğunuzu destekleyin.</a:t>
            </a:r>
            <a:endParaRPr lang="tr-TR" sz="3600" dirty="0" smtClean="0">
              <a:solidFill>
                <a:prstClr val="black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tr-TR" sz="3600" dirty="0" smtClean="0"/>
              <a:t>Okulu </a:t>
            </a:r>
            <a:r>
              <a:rPr lang="tr-TR" sz="3600" dirty="0"/>
              <a:t>bilgilendirin ve destek </a:t>
            </a:r>
            <a:r>
              <a:rPr lang="tr-TR" sz="3600" dirty="0" smtClean="0"/>
              <a:t>isteyin. </a:t>
            </a:r>
            <a:endParaRPr lang="tr-TR" sz="3600" dirty="0">
              <a:solidFill>
                <a:prstClr val="black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038600" y="342900"/>
            <a:ext cx="10668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b="1" dirty="0" smtClean="0">
                <a:latin typeface="Telegraf Heavy" panose="020B0604020202020204" charset="-94"/>
              </a:rPr>
              <a:t>ÇOCUĞUNUZ ZORBA DAVRANIŞLAR</a:t>
            </a:r>
            <a:r>
              <a:rPr lang="tr-TR" sz="4400" b="1" dirty="0">
                <a:latin typeface="Telegraf Heavy" panose="020B0604020202020204" charset="-94"/>
              </a:rPr>
              <a:t> </a:t>
            </a:r>
            <a:r>
              <a:rPr lang="tr-TR" sz="4400" b="1" dirty="0" smtClean="0">
                <a:latin typeface="Telegraf Heavy" panose="020B0604020202020204" charset="-94"/>
              </a:rPr>
              <a:t>SERGİLİYORSA NELER</a:t>
            </a:r>
          </a:p>
          <a:p>
            <a:pPr algn="ctr"/>
            <a:r>
              <a:rPr lang="tr-TR" sz="4400" b="1" dirty="0" smtClean="0">
                <a:latin typeface="Telegraf Heavy" panose="020B0604020202020204" charset="-94"/>
              </a:rPr>
              <a:t>YAPABİLİRSİNİZ?</a:t>
            </a:r>
            <a:endParaRPr lang="tr-TR" sz="4400" dirty="0">
              <a:latin typeface="Telegraf Heavy" panose="020B0604020202020204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74897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895600" y="3467100"/>
            <a:ext cx="12801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600" dirty="0"/>
              <a:t>Çocuğunuza onun yanında olduğunuzu </a:t>
            </a:r>
            <a:r>
              <a:rPr lang="tr-TR" sz="3600" dirty="0" smtClean="0"/>
              <a:t>ve ona </a:t>
            </a:r>
            <a:r>
              <a:rPr lang="tr-TR" sz="3600" dirty="0"/>
              <a:t>yardım etmek istediğinizi belirtin.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600" dirty="0"/>
              <a:t>Duygularını anlamaya çalışın </a:t>
            </a:r>
            <a:r>
              <a:rPr lang="tr-TR" sz="3600" dirty="0" smtClean="0"/>
              <a:t>ve duygularını </a:t>
            </a:r>
            <a:r>
              <a:rPr lang="tr-TR" sz="3600" dirty="0"/>
              <a:t>paylaşmasını sağlayın.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600" dirty="0"/>
              <a:t>Zorbalığa maruz kalmasının onun </a:t>
            </a:r>
            <a:r>
              <a:rPr lang="tr-TR" sz="3600" dirty="0" smtClean="0"/>
              <a:t>hatası olmadığını </a:t>
            </a:r>
            <a:r>
              <a:rPr lang="tr-TR" sz="3600" dirty="0"/>
              <a:t>net bir dille ifade edin.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600" dirty="0"/>
              <a:t>Zorbalıkla nasıl başa çıkabileceğine </a:t>
            </a:r>
            <a:r>
              <a:rPr lang="tr-TR" sz="3600" dirty="0" smtClean="0"/>
              <a:t>dair yöntemler </a:t>
            </a:r>
            <a:r>
              <a:rPr lang="tr-TR" sz="3600" dirty="0"/>
              <a:t>geliştirin.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600" dirty="0"/>
              <a:t>Okulda kimden ve nasıl </a:t>
            </a:r>
            <a:r>
              <a:rPr lang="tr-TR" sz="3600" dirty="0" smtClean="0"/>
              <a:t>yardım isteyeceğini </a:t>
            </a:r>
            <a:r>
              <a:rPr lang="tr-TR" sz="3600" dirty="0"/>
              <a:t>konuşun.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600" dirty="0"/>
              <a:t>Özgüvenini yeniden kazanması </a:t>
            </a:r>
            <a:r>
              <a:rPr lang="tr-TR" sz="3600" dirty="0" smtClean="0"/>
              <a:t>için olumlu </a:t>
            </a:r>
            <a:r>
              <a:rPr lang="tr-TR" sz="3600" dirty="0"/>
              <a:t>ve güçlü özelliklerini vurgulayın.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600" dirty="0"/>
              <a:t>Kendini ifade edebilmesi, sağlıklı arkadaş </a:t>
            </a:r>
            <a:r>
              <a:rPr lang="tr-TR" sz="3600" dirty="0" smtClean="0"/>
              <a:t>ilişkileri için </a:t>
            </a:r>
            <a:r>
              <a:rPr lang="tr-TR" sz="3600" dirty="0"/>
              <a:t>etkinlikler, </a:t>
            </a:r>
            <a:r>
              <a:rPr lang="tr-TR" sz="3600" dirty="0" smtClean="0"/>
              <a:t>oyunlar planlayın</a:t>
            </a:r>
            <a:r>
              <a:rPr lang="tr-TR" sz="3600" dirty="0"/>
              <a:t>.</a:t>
            </a:r>
            <a:endParaRPr lang="tr-TR" sz="3600" dirty="0"/>
          </a:p>
        </p:txBody>
      </p:sp>
      <p:sp>
        <p:nvSpPr>
          <p:cNvPr id="6" name="Dikdörtgen 5"/>
          <p:cNvSpPr/>
          <p:nvPr/>
        </p:nvSpPr>
        <p:spPr>
          <a:xfrm>
            <a:off x="3429000" y="800100"/>
            <a:ext cx="10972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b="1" dirty="0" smtClean="0">
                <a:latin typeface="Telegraf Heavy" panose="020B0604020202020204" charset="-94"/>
              </a:rPr>
              <a:t>ÇOCUĞUNUZ ZORBALIĞA</a:t>
            </a:r>
          </a:p>
          <a:p>
            <a:pPr algn="ctr"/>
            <a:r>
              <a:rPr lang="tr-TR" sz="4400" b="1" dirty="0" smtClean="0">
                <a:latin typeface="Telegraf Heavy" panose="020B0604020202020204" charset="-94"/>
              </a:rPr>
              <a:t>MARUZ KALIYORSA NELER</a:t>
            </a:r>
          </a:p>
          <a:p>
            <a:pPr algn="ctr"/>
            <a:r>
              <a:rPr lang="tr-TR" sz="4400" b="1" dirty="0" smtClean="0">
                <a:latin typeface="Telegraf Heavy" panose="020B0604020202020204" charset="-94"/>
              </a:rPr>
              <a:t>YAPABİLİRSİNİZ?</a:t>
            </a:r>
            <a:endParaRPr lang="tr-TR" sz="4400" dirty="0">
              <a:latin typeface="Telegraf Heavy" panose="020B0604020202020204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014214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286000" y="4305300"/>
            <a:ext cx="14395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600" dirty="0" smtClean="0"/>
              <a:t>Çocuğunuzu, zorbalık yapan arkadaşını desteklememesi, zorbalığa maruz kalan arkadaşına yardımcı olması ve durumu güvendiği bir yetişkine anlatıp yardım istemesi konusunda cesaretlendirin.</a:t>
            </a:r>
            <a:endParaRPr lang="tr-TR" sz="3600" dirty="0"/>
          </a:p>
        </p:txBody>
      </p:sp>
      <p:sp>
        <p:nvSpPr>
          <p:cNvPr id="9" name="Dikdörtgen 8"/>
          <p:cNvSpPr/>
          <p:nvPr/>
        </p:nvSpPr>
        <p:spPr>
          <a:xfrm>
            <a:off x="4267200" y="800100"/>
            <a:ext cx="9144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4400" b="1" dirty="0" smtClean="0">
                <a:latin typeface="Telegraf Heavy" panose="020B0604020202020204" charset="-94"/>
              </a:rPr>
              <a:t>ÇOCUĞUNUZ ZORBALIĞA</a:t>
            </a:r>
          </a:p>
          <a:p>
            <a:pPr algn="ctr"/>
            <a:r>
              <a:rPr lang="tr-TR" sz="4400" b="1" dirty="0" smtClean="0">
                <a:latin typeface="Telegraf Heavy" panose="020B0604020202020204" charset="-94"/>
              </a:rPr>
              <a:t>TANIK OLUYORSA NELER</a:t>
            </a:r>
          </a:p>
          <a:p>
            <a:pPr algn="ctr"/>
            <a:r>
              <a:rPr lang="tr-TR" sz="4400" b="1" dirty="0" smtClean="0">
                <a:latin typeface="Telegraf Heavy" panose="020B0604020202020204" charset="-94"/>
              </a:rPr>
              <a:t>YAPABİLİRSİNİZ?</a:t>
            </a:r>
            <a:endParaRPr lang="tr-TR" sz="4400" dirty="0">
              <a:latin typeface="Telegraf Heavy" panose="020B0604020202020204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05902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"/>
          <p:cNvGrpSpPr/>
          <p:nvPr/>
        </p:nvGrpSpPr>
        <p:grpSpPr>
          <a:xfrm>
            <a:off x="957415" y="6429017"/>
            <a:ext cx="9644149" cy="3479865"/>
            <a:chOff x="0" y="0"/>
            <a:chExt cx="3373780" cy="2462566"/>
          </a:xfrm>
        </p:grpSpPr>
        <p:sp>
          <p:nvSpPr>
            <p:cNvPr id="9" name="Freeform 4"/>
            <p:cNvSpPr/>
            <p:nvPr/>
          </p:nvSpPr>
          <p:spPr>
            <a:xfrm>
              <a:off x="0" y="0"/>
              <a:ext cx="3373780" cy="2462566"/>
            </a:xfrm>
            <a:custGeom>
              <a:avLst/>
              <a:gdLst/>
              <a:ahLst/>
              <a:cxnLst/>
              <a:rect l="l" t="t" r="r" b="b"/>
              <a:pathLst>
                <a:path w="3373780" h="2462566">
                  <a:moveTo>
                    <a:pt x="3249320" y="2462566"/>
                  </a:moveTo>
                  <a:lnTo>
                    <a:pt x="124460" y="2462566"/>
                  </a:lnTo>
                  <a:cubicBezTo>
                    <a:pt x="55880" y="2462566"/>
                    <a:pt x="0" y="2406686"/>
                    <a:pt x="0" y="233810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49320" y="0"/>
                  </a:lnTo>
                  <a:cubicBezTo>
                    <a:pt x="3317900" y="0"/>
                    <a:pt x="3373780" y="55880"/>
                    <a:pt x="3373780" y="124460"/>
                  </a:cubicBezTo>
                  <a:lnTo>
                    <a:pt x="3373780" y="2338106"/>
                  </a:lnTo>
                  <a:cubicBezTo>
                    <a:pt x="3373780" y="2406686"/>
                    <a:pt x="3317900" y="2462566"/>
                    <a:pt x="3249320" y="2462566"/>
                  </a:cubicBezTo>
                  <a:close/>
                </a:path>
              </a:pathLst>
            </a:custGeom>
            <a:solidFill>
              <a:srgbClr val="FEE600"/>
            </a:solidFill>
          </p:spPr>
        </p:sp>
      </p:grpSp>
      <p:grpSp>
        <p:nvGrpSpPr>
          <p:cNvPr id="4" name="Group 3"/>
          <p:cNvGrpSpPr/>
          <p:nvPr/>
        </p:nvGrpSpPr>
        <p:grpSpPr>
          <a:xfrm>
            <a:off x="990600" y="2010863"/>
            <a:ext cx="9677400" cy="3479865"/>
            <a:chOff x="0" y="0"/>
            <a:chExt cx="3373780" cy="2462566"/>
          </a:xfrm>
        </p:grpSpPr>
        <p:sp>
          <p:nvSpPr>
            <p:cNvPr id="5" name="Freeform 4"/>
            <p:cNvSpPr/>
            <p:nvPr/>
          </p:nvSpPr>
          <p:spPr>
            <a:xfrm>
              <a:off x="0" y="0"/>
              <a:ext cx="3373780" cy="2462566"/>
            </a:xfrm>
            <a:custGeom>
              <a:avLst/>
              <a:gdLst/>
              <a:ahLst/>
              <a:cxnLst/>
              <a:rect l="l" t="t" r="r" b="b"/>
              <a:pathLst>
                <a:path w="3373780" h="2462566">
                  <a:moveTo>
                    <a:pt x="3249320" y="2462566"/>
                  </a:moveTo>
                  <a:lnTo>
                    <a:pt x="124460" y="2462566"/>
                  </a:lnTo>
                  <a:cubicBezTo>
                    <a:pt x="55880" y="2462566"/>
                    <a:pt x="0" y="2406686"/>
                    <a:pt x="0" y="233810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49320" y="0"/>
                  </a:lnTo>
                  <a:cubicBezTo>
                    <a:pt x="3317900" y="0"/>
                    <a:pt x="3373780" y="55880"/>
                    <a:pt x="3373780" y="124460"/>
                  </a:cubicBezTo>
                  <a:lnTo>
                    <a:pt x="3373780" y="2338106"/>
                  </a:lnTo>
                  <a:cubicBezTo>
                    <a:pt x="3373780" y="2406686"/>
                    <a:pt x="3317900" y="2462566"/>
                    <a:pt x="3249320" y="2462566"/>
                  </a:cubicBezTo>
                  <a:close/>
                </a:path>
              </a:pathLst>
            </a:custGeom>
            <a:solidFill>
              <a:srgbClr val="FEE600"/>
            </a:solidFill>
          </p:spPr>
        </p:sp>
      </p:grpSp>
      <p:sp>
        <p:nvSpPr>
          <p:cNvPr id="2" name="Dikdörtgen 1"/>
          <p:cNvSpPr/>
          <p:nvPr/>
        </p:nvSpPr>
        <p:spPr>
          <a:xfrm>
            <a:off x="4267200" y="315459"/>
            <a:ext cx="96439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legraf Heavy" panose="020B0604020202020204" charset="-94"/>
              </a:rPr>
              <a:t>UNUTULMAMALI!</a:t>
            </a:r>
            <a:endParaRPr lang="tr-TR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legraf Heavy" panose="020B0604020202020204" charset="-94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990600" y="2281505"/>
            <a:ext cx="9610964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0"/>
              </a:spcBef>
            </a:pPr>
            <a:r>
              <a:rPr lang="tr-TR" sz="3200" b="1" spc="-5" dirty="0">
                <a:latin typeface="Telegraf Heavy" panose="020B0604020202020204" charset="-94"/>
                <a:cs typeface="Calibri"/>
              </a:rPr>
              <a:t>Anne-babalar</a:t>
            </a:r>
            <a:endParaRPr lang="tr-TR" sz="3200" dirty="0">
              <a:latin typeface="Telegraf Heavy" panose="020B0604020202020204" charset="-94"/>
              <a:cs typeface="Calibri"/>
            </a:endParaRPr>
          </a:p>
          <a:p>
            <a:pPr marL="434340" indent="-343535">
              <a:lnSpc>
                <a:spcPct val="100000"/>
              </a:lnSpc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lang="tr-TR" sz="3200" spc="-10" dirty="0">
                <a:latin typeface="Telegraf Heavy" panose="020B0604020202020204" charset="-94"/>
                <a:cs typeface="Calibri"/>
              </a:rPr>
              <a:t>fiziksel</a:t>
            </a:r>
            <a:r>
              <a:rPr lang="tr-TR" sz="3200" dirty="0">
                <a:latin typeface="Telegraf Heavy" panose="020B0604020202020204" charset="-94"/>
                <a:cs typeface="Calibri"/>
              </a:rPr>
              <a:t> </a:t>
            </a:r>
            <a:r>
              <a:rPr lang="tr-TR" sz="3200" spc="-20" dirty="0">
                <a:latin typeface="Telegraf Heavy" panose="020B0604020202020204" charset="-94"/>
                <a:cs typeface="Calibri"/>
              </a:rPr>
              <a:t>veya</a:t>
            </a:r>
            <a:r>
              <a:rPr lang="tr-TR" sz="3200" spc="-5" dirty="0">
                <a:latin typeface="Telegraf Heavy" panose="020B0604020202020204" charset="-94"/>
                <a:cs typeface="Calibri"/>
              </a:rPr>
              <a:t> </a:t>
            </a:r>
            <a:r>
              <a:rPr lang="tr-TR" sz="3200" spc="-15" dirty="0">
                <a:latin typeface="Telegraf Heavy" panose="020B0604020202020204" charset="-94"/>
                <a:cs typeface="Calibri"/>
              </a:rPr>
              <a:t>psikolojik</a:t>
            </a:r>
            <a:r>
              <a:rPr lang="tr-TR" sz="3200" spc="-35" dirty="0">
                <a:latin typeface="Telegraf Heavy" panose="020B0604020202020204" charset="-94"/>
                <a:cs typeface="Calibri"/>
              </a:rPr>
              <a:t> </a:t>
            </a:r>
            <a:r>
              <a:rPr lang="tr-TR" sz="3200" spc="-10" dirty="0">
                <a:latin typeface="Telegraf Heavy" panose="020B0604020202020204" charset="-94"/>
                <a:cs typeface="Calibri"/>
              </a:rPr>
              <a:t>şiddet</a:t>
            </a:r>
            <a:endParaRPr lang="tr-TR" sz="3200" dirty="0">
              <a:latin typeface="Telegraf Heavy" panose="020B0604020202020204" charset="-94"/>
              <a:cs typeface="Calibri"/>
            </a:endParaRPr>
          </a:p>
          <a:p>
            <a:pPr marL="434340">
              <a:lnSpc>
                <a:spcPct val="100000"/>
              </a:lnSpc>
              <a:spcBef>
                <a:spcPts val="5"/>
              </a:spcBef>
            </a:pPr>
            <a:r>
              <a:rPr lang="tr-TR" sz="3200" spc="-5" dirty="0">
                <a:latin typeface="Telegraf Heavy" panose="020B0604020202020204" charset="-94"/>
                <a:cs typeface="Calibri"/>
              </a:rPr>
              <a:t>uyguladıklarında</a:t>
            </a:r>
            <a:endParaRPr lang="tr-TR" sz="3200" dirty="0">
              <a:latin typeface="Telegraf Heavy" panose="020B0604020202020204" charset="-94"/>
              <a:cs typeface="Calibri"/>
            </a:endParaRPr>
          </a:p>
          <a:p>
            <a:pPr marL="434340" indent="-343535">
              <a:lnSpc>
                <a:spcPct val="100000"/>
              </a:lnSpc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lang="tr-TR" sz="3200" spc="-15" dirty="0">
                <a:latin typeface="Telegraf Heavy" panose="020B0604020202020204" charset="-94"/>
                <a:cs typeface="Calibri"/>
              </a:rPr>
              <a:t>alaycı</a:t>
            </a:r>
            <a:r>
              <a:rPr lang="tr-TR" sz="3200" spc="-25" dirty="0">
                <a:latin typeface="Telegraf Heavy" panose="020B0604020202020204" charset="-94"/>
                <a:cs typeface="Calibri"/>
              </a:rPr>
              <a:t> </a:t>
            </a:r>
            <a:r>
              <a:rPr lang="tr-TR" sz="3200" spc="-10" dirty="0">
                <a:latin typeface="Telegraf Heavy" panose="020B0604020202020204" charset="-94"/>
                <a:cs typeface="Calibri"/>
              </a:rPr>
              <a:t>konuştuklarında,</a:t>
            </a:r>
            <a:r>
              <a:rPr lang="tr-TR" sz="3200" spc="-25" dirty="0">
                <a:latin typeface="Telegraf Heavy" panose="020B0604020202020204" charset="-94"/>
                <a:cs typeface="Calibri"/>
              </a:rPr>
              <a:t> </a:t>
            </a:r>
            <a:r>
              <a:rPr lang="tr-TR" sz="3200" spc="-15" dirty="0">
                <a:latin typeface="Telegraf Heavy" panose="020B0604020202020204" charset="-94"/>
                <a:cs typeface="Calibri"/>
              </a:rPr>
              <a:t>dalga</a:t>
            </a:r>
            <a:r>
              <a:rPr lang="tr-TR" sz="3200" spc="-10" dirty="0">
                <a:latin typeface="Telegraf Heavy" panose="020B0604020202020204" charset="-94"/>
                <a:cs typeface="Calibri"/>
              </a:rPr>
              <a:t> geçtiklerinde</a:t>
            </a:r>
            <a:endParaRPr lang="tr-TR" sz="3200" dirty="0">
              <a:latin typeface="Telegraf Heavy" panose="020B0604020202020204" charset="-94"/>
              <a:cs typeface="Calibri"/>
            </a:endParaRPr>
          </a:p>
          <a:p>
            <a:pPr marL="434340" indent="-343535">
              <a:lnSpc>
                <a:spcPct val="100000"/>
              </a:lnSpc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lang="tr-TR" sz="3200" spc="-5" dirty="0">
                <a:latin typeface="Telegraf Heavy" panose="020B0604020202020204" charset="-94"/>
                <a:cs typeface="Calibri"/>
              </a:rPr>
              <a:t>duygularını</a:t>
            </a:r>
            <a:r>
              <a:rPr lang="tr-TR" sz="3200" spc="-45" dirty="0">
                <a:latin typeface="Telegraf Heavy" panose="020B0604020202020204" charset="-94"/>
                <a:cs typeface="Calibri"/>
              </a:rPr>
              <a:t> </a:t>
            </a:r>
            <a:r>
              <a:rPr lang="tr-TR" sz="3200" spc="-5" dirty="0">
                <a:latin typeface="Telegraf Heavy" panose="020B0604020202020204" charset="-94"/>
                <a:cs typeface="Calibri"/>
              </a:rPr>
              <a:t>olumsuz</a:t>
            </a:r>
            <a:r>
              <a:rPr lang="tr-TR" sz="3200" spc="5" dirty="0">
                <a:latin typeface="Telegraf Heavy" panose="020B0604020202020204" charset="-94"/>
                <a:cs typeface="Calibri"/>
              </a:rPr>
              <a:t> </a:t>
            </a:r>
            <a:r>
              <a:rPr lang="tr-TR" sz="3200" spc="-10" dirty="0">
                <a:latin typeface="Telegraf Heavy" panose="020B0604020202020204" charset="-94"/>
                <a:cs typeface="Calibri"/>
              </a:rPr>
              <a:t>şekilde </a:t>
            </a:r>
            <a:r>
              <a:rPr lang="tr-TR" sz="3200" spc="-15" dirty="0">
                <a:latin typeface="Telegraf Heavy" panose="020B0604020202020204" charset="-94"/>
                <a:cs typeface="Calibri"/>
              </a:rPr>
              <a:t>ifade</a:t>
            </a:r>
            <a:endParaRPr lang="tr-TR" sz="3200" dirty="0">
              <a:latin typeface="Telegraf Heavy" panose="020B0604020202020204" charset="-94"/>
              <a:cs typeface="Calibri"/>
            </a:endParaRPr>
          </a:p>
          <a:p>
            <a:pPr marL="434340">
              <a:lnSpc>
                <a:spcPct val="100000"/>
              </a:lnSpc>
            </a:pPr>
            <a:r>
              <a:rPr lang="tr-TR" sz="3200" spc="-10" dirty="0">
                <a:latin typeface="Telegraf Heavy" panose="020B0604020202020204" charset="-94"/>
                <a:cs typeface="Calibri"/>
              </a:rPr>
              <a:t>ettiklerinde</a:t>
            </a:r>
            <a:endParaRPr lang="tr-TR" sz="3200" dirty="0">
              <a:latin typeface="Telegraf Heavy" panose="020B0604020202020204" charset="-94"/>
              <a:cs typeface="Calibri"/>
            </a:endParaRPr>
          </a:p>
          <a:p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5254190" y="5541120"/>
            <a:ext cx="18463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YA DA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1067398" y="6582592"/>
            <a:ext cx="96006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lang="tr-TR" sz="2800" b="1" spc="-5" dirty="0">
                <a:latin typeface="Telegraf Heavy" panose="020B0604020202020204" charset="-94"/>
                <a:cs typeface="Calibri"/>
              </a:rPr>
              <a:t>Anne-babalar</a:t>
            </a:r>
            <a:endParaRPr lang="tr-TR" sz="2800" dirty="0">
              <a:latin typeface="Telegraf Heavy" panose="020B0604020202020204" charset="-94"/>
              <a:cs typeface="Calibri"/>
            </a:endParaRPr>
          </a:p>
          <a:p>
            <a:pPr marL="434340" marR="1824355" indent="-342900">
              <a:lnSpc>
                <a:spcPct val="100000"/>
              </a:lnSpc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lang="tr-TR" sz="2800" spc="-10" dirty="0">
                <a:latin typeface="Telegraf Heavy" panose="020B0604020202020204" charset="-94"/>
                <a:cs typeface="Calibri"/>
              </a:rPr>
              <a:t>başkalarına değer verdiğini </a:t>
            </a:r>
            <a:r>
              <a:rPr lang="tr-TR" sz="2800" spc="-484" dirty="0">
                <a:latin typeface="Telegraf Heavy" panose="020B0604020202020204" charset="-94"/>
                <a:cs typeface="Calibri"/>
              </a:rPr>
              <a:t> </a:t>
            </a:r>
            <a:r>
              <a:rPr lang="tr-TR" sz="2800" spc="-10" dirty="0">
                <a:latin typeface="Telegraf Heavy" panose="020B0604020202020204" charset="-94"/>
                <a:cs typeface="Calibri"/>
              </a:rPr>
              <a:t>gösterdiklerinde</a:t>
            </a:r>
            <a:endParaRPr lang="tr-TR" sz="2800" dirty="0">
              <a:latin typeface="Telegraf Heavy" panose="020B0604020202020204" charset="-94"/>
              <a:cs typeface="Calibri"/>
            </a:endParaRPr>
          </a:p>
          <a:p>
            <a:pPr marL="434340" indent="-343535">
              <a:lnSpc>
                <a:spcPct val="100000"/>
              </a:lnSpc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lang="tr-TR" sz="2800" spc="-5" dirty="0">
                <a:latin typeface="Telegraf Heavy" panose="020B0604020202020204" charset="-94"/>
                <a:cs typeface="Calibri"/>
              </a:rPr>
              <a:t>olumlu</a:t>
            </a:r>
            <a:r>
              <a:rPr lang="tr-TR" sz="2800" spc="-25" dirty="0">
                <a:latin typeface="Telegraf Heavy" panose="020B0604020202020204" charset="-94"/>
                <a:cs typeface="Calibri"/>
              </a:rPr>
              <a:t> </a:t>
            </a:r>
            <a:r>
              <a:rPr lang="tr-TR" sz="2800" spc="-15" dirty="0">
                <a:latin typeface="Telegraf Heavy" panose="020B0604020202020204" charset="-94"/>
                <a:cs typeface="Calibri"/>
              </a:rPr>
              <a:t>sosyal</a:t>
            </a:r>
            <a:r>
              <a:rPr lang="tr-TR" sz="2800" spc="-20" dirty="0">
                <a:latin typeface="Telegraf Heavy" panose="020B0604020202020204" charset="-94"/>
                <a:cs typeface="Calibri"/>
              </a:rPr>
              <a:t> </a:t>
            </a:r>
            <a:r>
              <a:rPr lang="tr-TR" sz="2800" spc="-15" dirty="0" smtClean="0">
                <a:latin typeface="Telegraf Heavy" panose="020B0604020202020204" charset="-94"/>
                <a:cs typeface="Calibri"/>
              </a:rPr>
              <a:t>davranışlarda</a:t>
            </a:r>
            <a:endParaRPr lang="tr-TR" sz="2800" dirty="0" smtClean="0">
              <a:latin typeface="Telegraf Heavy" panose="020B0604020202020204" charset="-94"/>
              <a:cs typeface="Calibri"/>
            </a:endParaRPr>
          </a:p>
          <a:p>
            <a:pPr marL="434340" indent="-343535">
              <a:lnSpc>
                <a:spcPct val="100000"/>
              </a:lnSpc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lang="tr-TR" sz="2800" spc="-10" dirty="0" smtClean="0">
                <a:latin typeface="Telegraf Heavy" panose="020B0604020202020204" charset="-94"/>
                <a:cs typeface="Calibri"/>
              </a:rPr>
              <a:t>bulunduklarında</a:t>
            </a:r>
            <a:r>
              <a:rPr lang="tr-TR" sz="2800" spc="-35" dirty="0" smtClean="0">
                <a:latin typeface="Telegraf Heavy" panose="020B0604020202020204" charset="-94"/>
                <a:cs typeface="Calibri"/>
              </a:rPr>
              <a:t> </a:t>
            </a:r>
            <a:r>
              <a:rPr lang="tr-TR" sz="2800" dirty="0">
                <a:latin typeface="Telegraf Heavy" panose="020B0604020202020204" charset="-94"/>
                <a:cs typeface="Calibri"/>
              </a:rPr>
              <a:t>(</a:t>
            </a:r>
            <a:r>
              <a:rPr lang="tr-TR" sz="2800" dirty="0" err="1">
                <a:latin typeface="Telegraf Heavy" panose="020B0604020202020204" charset="-94"/>
                <a:cs typeface="Calibri"/>
              </a:rPr>
              <a:t>örn</a:t>
            </a:r>
            <a:r>
              <a:rPr lang="tr-TR" sz="2800" dirty="0">
                <a:latin typeface="Telegraf Heavy" panose="020B0604020202020204" charset="-94"/>
                <a:cs typeface="Calibri"/>
              </a:rPr>
              <a:t>. </a:t>
            </a:r>
            <a:r>
              <a:rPr lang="tr-TR" sz="2800" spc="-10" dirty="0">
                <a:latin typeface="Telegraf Heavy" panose="020B0604020202020204" charset="-94"/>
                <a:cs typeface="Calibri"/>
              </a:rPr>
              <a:t>paylaşma, </a:t>
            </a:r>
            <a:r>
              <a:rPr lang="tr-TR" sz="2800" spc="-5" dirty="0" smtClean="0">
                <a:latin typeface="Telegraf Heavy" panose="020B0604020202020204" charset="-94"/>
                <a:cs typeface="Calibri"/>
              </a:rPr>
              <a:t>işbirliği)duygularını</a:t>
            </a:r>
            <a:r>
              <a:rPr lang="tr-TR" sz="2800" spc="-40" dirty="0" smtClean="0">
                <a:latin typeface="Telegraf Heavy" panose="020B0604020202020204" charset="-94"/>
                <a:cs typeface="Calibri"/>
              </a:rPr>
              <a:t> </a:t>
            </a:r>
            <a:r>
              <a:rPr lang="tr-TR" sz="2800" spc="-20" dirty="0">
                <a:latin typeface="Telegraf Heavy" panose="020B0604020202020204" charset="-94"/>
                <a:cs typeface="Calibri"/>
              </a:rPr>
              <a:t>sözel</a:t>
            </a:r>
            <a:r>
              <a:rPr lang="tr-TR" sz="2800" spc="15" dirty="0">
                <a:latin typeface="Telegraf Heavy" panose="020B0604020202020204" charset="-94"/>
                <a:cs typeface="Calibri"/>
              </a:rPr>
              <a:t> </a:t>
            </a:r>
            <a:r>
              <a:rPr lang="tr-TR" sz="2800" spc="-10" dirty="0">
                <a:latin typeface="Telegraf Heavy" panose="020B0604020202020204" charset="-94"/>
                <a:cs typeface="Calibri"/>
              </a:rPr>
              <a:t>olarak</a:t>
            </a:r>
            <a:r>
              <a:rPr lang="tr-TR" sz="2800" spc="-20" dirty="0">
                <a:latin typeface="Telegraf Heavy" panose="020B0604020202020204" charset="-94"/>
                <a:cs typeface="Calibri"/>
              </a:rPr>
              <a:t> </a:t>
            </a:r>
            <a:r>
              <a:rPr lang="tr-TR" sz="2800" spc="-15" dirty="0">
                <a:latin typeface="Telegraf Heavy" panose="020B0604020202020204" charset="-94"/>
                <a:cs typeface="Calibri"/>
              </a:rPr>
              <a:t>ifade</a:t>
            </a:r>
            <a:r>
              <a:rPr lang="tr-TR" sz="2800" spc="5" dirty="0">
                <a:latin typeface="Telegraf Heavy" panose="020B0604020202020204" charset="-94"/>
                <a:cs typeface="Calibri"/>
              </a:rPr>
              <a:t> </a:t>
            </a:r>
            <a:r>
              <a:rPr lang="tr-TR" sz="2800" spc="-10" dirty="0" smtClean="0">
                <a:latin typeface="Telegraf Heavy" panose="020B0604020202020204" charset="-94"/>
                <a:cs typeface="Calibri"/>
              </a:rPr>
              <a:t>ettiklerinde</a:t>
            </a:r>
            <a:endParaRPr lang="tr-TR" sz="2800" dirty="0">
              <a:latin typeface="Telegraf Heavy" panose="020B0604020202020204" charset="-94"/>
              <a:cs typeface="Calibri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777983" y="2740353"/>
            <a:ext cx="705750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lang="tr-TR" sz="8000" b="1" spc="-10" dirty="0" smtClean="0">
                <a:solidFill>
                  <a:srgbClr val="FF0000"/>
                </a:solidFill>
                <a:latin typeface="Telegraf Heavy" panose="020B0604020202020204" charset="-94"/>
                <a:cs typeface="Calibri"/>
              </a:rPr>
              <a:t>Çocuklar da size</a:t>
            </a:r>
            <a:endParaRPr lang="tr-TR" sz="8000" dirty="0">
              <a:solidFill>
                <a:srgbClr val="FF0000"/>
              </a:solidFill>
              <a:latin typeface="Telegraf Heavy" panose="020B0604020202020204" charset="-94"/>
              <a:cs typeface="Calibri"/>
            </a:endParaRPr>
          </a:p>
          <a:p>
            <a:pPr marR="12065" algn="ctr">
              <a:lnSpc>
                <a:spcPct val="100000"/>
              </a:lnSpc>
              <a:spcBef>
                <a:spcPts val="5"/>
              </a:spcBef>
            </a:pPr>
            <a:r>
              <a:rPr lang="tr-TR" sz="8000" spc="-20" dirty="0">
                <a:solidFill>
                  <a:srgbClr val="FF0000"/>
                </a:solidFill>
                <a:latin typeface="Telegraf Heavy" panose="020B0604020202020204" charset="-94"/>
                <a:cs typeface="Calibri"/>
              </a:rPr>
              <a:t>benzer</a:t>
            </a:r>
            <a:r>
              <a:rPr lang="tr-TR" sz="8000" spc="-5" dirty="0">
                <a:solidFill>
                  <a:srgbClr val="FF0000"/>
                </a:solidFill>
                <a:latin typeface="Telegraf Heavy" panose="020B0604020202020204" charset="-94"/>
                <a:cs typeface="Calibri"/>
              </a:rPr>
              <a:t> </a:t>
            </a:r>
            <a:r>
              <a:rPr lang="tr-TR" sz="8000" spc="-15" dirty="0">
                <a:solidFill>
                  <a:srgbClr val="FF0000"/>
                </a:solidFill>
                <a:latin typeface="Telegraf Heavy" panose="020B0604020202020204" charset="-94"/>
                <a:cs typeface="Calibri"/>
              </a:rPr>
              <a:t>davranışlar</a:t>
            </a:r>
            <a:r>
              <a:rPr lang="tr-TR" sz="8000" spc="10" dirty="0">
                <a:solidFill>
                  <a:srgbClr val="FF0000"/>
                </a:solidFill>
                <a:latin typeface="Telegraf Heavy" panose="020B0604020202020204" charset="-94"/>
                <a:cs typeface="Calibri"/>
              </a:rPr>
              <a:t> </a:t>
            </a:r>
            <a:r>
              <a:rPr lang="tr-TR" sz="8000" spc="-45" dirty="0">
                <a:solidFill>
                  <a:srgbClr val="FF0000"/>
                </a:solidFill>
                <a:latin typeface="Telegraf Heavy" panose="020B0604020202020204" charset="-94"/>
                <a:cs typeface="Calibri"/>
              </a:rPr>
              <a:t>sergiler</a:t>
            </a:r>
            <a:r>
              <a:rPr lang="tr-TR" sz="3600" spc="-45" dirty="0">
                <a:solidFill>
                  <a:srgbClr val="FF0000"/>
                </a:solidFill>
                <a:latin typeface="Telegraf Heavy" panose="020B0604020202020204" charset="-94"/>
                <a:cs typeface="Calibri"/>
              </a:rPr>
              <a:t>.</a:t>
            </a:r>
            <a:endParaRPr lang="tr-TR" sz="3600" dirty="0">
              <a:solidFill>
                <a:srgbClr val="FF0000"/>
              </a:solidFill>
              <a:latin typeface="Telegraf Heavy" panose="020B0604020202020204" charset="-94"/>
              <a:cs typeface="Calibri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3622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419600" y="3695700"/>
            <a:ext cx="93629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DİNLEDİĞİNİZ İÇİN TEŞEKKÜRLER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Gülen Yüz 2"/>
          <p:cNvSpPr/>
          <p:nvPr/>
        </p:nvSpPr>
        <p:spPr>
          <a:xfrm>
            <a:off x="7086600" y="5143500"/>
            <a:ext cx="3505200" cy="2277070"/>
          </a:xfrm>
          <a:prstGeom prst="smileyFac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634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64266" y="6159739"/>
            <a:ext cx="6037639" cy="2537489"/>
            <a:chOff x="0" y="0"/>
            <a:chExt cx="8050185" cy="3383319"/>
          </a:xfrm>
        </p:grpSpPr>
        <p:sp>
          <p:nvSpPr>
            <p:cNvPr id="4" name="TextBox 4"/>
            <p:cNvSpPr txBox="1"/>
            <p:nvPr/>
          </p:nvSpPr>
          <p:spPr>
            <a:xfrm>
              <a:off x="473808" y="2801975"/>
              <a:ext cx="7102569" cy="590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7"/>
                </a:lnSpc>
              </a:pPr>
              <a:endParaRPr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0"/>
              <a:ext cx="8050185" cy="2440746"/>
              <a:chOff x="0" y="0"/>
              <a:chExt cx="2993618" cy="90763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993619" cy="907639"/>
              </a:xfrm>
              <a:custGeom>
                <a:avLst/>
                <a:gdLst/>
                <a:ahLst/>
                <a:cxnLst/>
                <a:rect l="l" t="t" r="r" b="b"/>
                <a:pathLst>
                  <a:path w="2993619" h="907639">
                    <a:moveTo>
                      <a:pt x="2869158" y="907639"/>
                    </a:moveTo>
                    <a:lnTo>
                      <a:pt x="124460" y="907639"/>
                    </a:lnTo>
                    <a:cubicBezTo>
                      <a:pt x="55880" y="907639"/>
                      <a:pt x="0" y="851759"/>
                      <a:pt x="0" y="78317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869159" y="0"/>
                    </a:lnTo>
                    <a:cubicBezTo>
                      <a:pt x="2937739" y="0"/>
                      <a:pt x="2993619" y="55880"/>
                      <a:pt x="2993619" y="124460"/>
                    </a:cubicBezTo>
                    <a:lnTo>
                      <a:pt x="2993619" y="783179"/>
                    </a:lnTo>
                    <a:cubicBezTo>
                      <a:pt x="2993619" y="851759"/>
                      <a:pt x="2937739" y="907639"/>
                      <a:pt x="2869159" y="907639"/>
                    </a:cubicBezTo>
                    <a:close/>
                  </a:path>
                </a:pathLst>
              </a:custGeom>
              <a:solidFill>
                <a:srgbClr val="FEE600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506561" y="517419"/>
              <a:ext cx="5597238" cy="17995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67"/>
                </a:lnSpc>
              </a:pPr>
              <a:r>
                <a:rPr lang="en-US" sz="2889" b="1">
                  <a:solidFill>
                    <a:srgbClr val="191919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Davranışın zarar verme niyetiyle kasıtlı olarak yapılması  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076627" y="8142696"/>
            <a:ext cx="6150900" cy="2017297"/>
            <a:chOff x="-226137" y="805381"/>
            <a:chExt cx="8201201" cy="2689729"/>
          </a:xfrm>
        </p:grpSpPr>
        <p:grpSp>
          <p:nvGrpSpPr>
            <p:cNvPr id="9" name="Group 9"/>
            <p:cNvGrpSpPr/>
            <p:nvPr/>
          </p:nvGrpSpPr>
          <p:grpSpPr>
            <a:xfrm>
              <a:off x="-226137" y="805381"/>
              <a:ext cx="8201201" cy="2486532"/>
              <a:chOff x="-82545" y="293982"/>
              <a:chExt cx="2993619" cy="90763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82545" y="293982"/>
                <a:ext cx="2993619" cy="907639"/>
              </a:xfrm>
              <a:custGeom>
                <a:avLst/>
                <a:gdLst/>
                <a:ahLst/>
                <a:cxnLst/>
                <a:rect l="l" t="t" r="r" b="b"/>
                <a:pathLst>
                  <a:path w="2993619" h="907639">
                    <a:moveTo>
                      <a:pt x="2869158" y="907639"/>
                    </a:moveTo>
                    <a:lnTo>
                      <a:pt x="124460" y="907639"/>
                    </a:lnTo>
                    <a:cubicBezTo>
                      <a:pt x="55880" y="907639"/>
                      <a:pt x="0" y="851759"/>
                      <a:pt x="0" y="78317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869159" y="0"/>
                    </a:lnTo>
                    <a:cubicBezTo>
                      <a:pt x="2937739" y="0"/>
                      <a:pt x="2993619" y="55880"/>
                      <a:pt x="2993619" y="124460"/>
                    </a:cubicBezTo>
                    <a:lnTo>
                      <a:pt x="2993619" y="783179"/>
                    </a:lnTo>
                    <a:cubicBezTo>
                      <a:pt x="2993619" y="851759"/>
                      <a:pt x="2937739" y="907639"/>
                      <a:pt x="2869159" y="907639"/>
                    </a:cubicBezTo>
                    <a:close/>
                  </a:path>
                </a:pathLst>
              </a:custGeom>
              <a:solidFill>
                <a:srgbClr val="FEE600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741491" y="1094812"/>
              <a:ext cx="5702235" cy="24002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67"/>
                </a:lnSpc>
              </a:pPr>
              <a:r>
                <a:rPr lang="en-US" sz="2889" b="1" dirty="0">
                  <a:solidFill>
                    <a:srgbClr val="191919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2-Davranışın </a:t>
              </a:r>
              <a:r>
                <a:rPr lang="en-US" sz="2889" b="1" dirty="0" err="1" smtClean="0">
                  <a:solidFill>
                    <a:srgbClr val="191919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tekrarla</a:t>
              </a:r>
              <a:r>
                <a:rPr lang="tr-TR" sz="2889" b="1" dirty="0">
                  <a:solidFill>
                    <a:srgbClr val="191919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n</a:t>
              </a:r>
              <a:r>
                <a:rPr lang="en-US" sz="2889" b="1" dirty="0" err="1" smtClean="0">
                  <a:solidFill>
                    <a:srgbClr val="191919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ması</a:t>
              </a:r>
              <a:r>
                <a:rPr lang="en-US" sz="2889" b="1" dirty="0" smtClean="0">
                  <a:solidFill>
                    <a:srgbClr val="191919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 </a:t>
              </a:r>
              <a:r>
                <a:rPr lang="en-US" sz="2889" b="1" dirty="0" err="1">
                  <a:solidFill>
                    <a:srgbClr val="191919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ve</a:t>
              </a:r>
              <a:r>
                <a:rPr lang="en-US" sz="2889" b="1" dirty="0">
                  <a:solidFill>
                    <a:srgbClr val="191919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 </a:t>
              </a:r>
              <a:r>
                <a:rPr lang="en-US" sz="2889" b="1" dirty="0" err="1">
                  <a:solidFill>
                    <a:srgbClr val="191919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sürekli</a:t>
              </a:r>
              <a:r>
                <a:rPr lang="en-US" sz="2889" b="1" dirty="0">
                  <a:solidFill>
                    <a:srgbClr val="191919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 </a:t>
              </a:r>
              <a:r>
                <a:rPr lang="en-US" sz="2889" b="1" dirty="0" err="1">
                  <a:solidFill>
                    <a:srgbClr val="191919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olması</a:t>
              </a:r>
              <a:endParaRPr lang="en-US" sz="2889" b="1" dirty="0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endParaRPr>
            </a:p>
            <a:p>
              <a:pPr algn="ctr">
                <a:lnSpc>
                  <a:spcPts val="3636"/>
                </a:lnSpc>
              </a:pPr>
              <a:endParaRPr lang="en-US" sz="2889" b="1" dirty="0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251161" y="6177057"/>
            <a:ext cx="6085753" cy="2526970"/>
            <a:chOff x="0" y="0"/>
            <a:chExt cx="2993618" cy="12181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993619" cy="1218175"/>
            </a:xfrm>
            <a:custGeom>
              <a:avLst/>
              <a:gdLst/>
              <a:ahLst/>
              <a:cxnLst/>
              <a:rect l="l" t="t" r="r" b="b"/>
              <a:pathLst>
                <a:path w="2993619" h="1218175">
                  <a:moveTo>
                    <a:pt x="2869158" y="1218174"/>
                  </a:moveTo>
                  <a:lnTo>
                    <a:pt x="124460" y="1218174"/>
                  </a:lnTo>
                  <a:cubicBezTo>
                    <a:pt x="55880" y="1218174"/>
                    <a:pt x="0" y="1162295"/>
                    <a:pt x="0" y="10937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69159" y="0"/>
                  </a:lnTo>
                  <a:cubicBezTo>
                    <a:pt x="2937739" y="0"/>
                    <a:pt x="2993619" y="55880"/>
                    <a:pt x="2993619" y="124460"/>
                  </a:cubicBezTo>
                  <a:lnTo>
                    <a:pt x="2993619" y="1093715"/>
                  </a:lnTo>
                  <a:cubicBezTo>
                    <a:pt x="2993619" y="1162295"/>
                    <a:pt x="2937739" y="1218175"/>
                    <a:pt x="2869159" y="1218175"/>
                  </a:cubicBezTo>
                  <a:close/>
                </a:path>
              </a:pathLst>
            </a:custGeom>
            <a:solidFill>
              <a:srgbClr val="FEE600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3029390" y="6422936"/>
            <a:ext cx="4426375" cy="266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8"/>
              </a:lnSpc>
            </a:pPr>
            <a:r>
              <a:rPr lang="en-US" sz="2890" b="1" dirty="0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3-Çocuklar </a:t>
            </a:r>
            <a:r>
              <a:rPr lang="en-US" sz="2890" b="1" dirty="0" err="1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arasında</a:t>
            </a:r>
            <a:r>
              <a:rPr lang="en-US" sz="2890" b="1" dirty="0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 </a:t>
            </a:r>
            <a:r>
              <a:rPr lang="en-US" sz="2890" b="1" dirty="0" err="1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güç</a:t>
            </a:r>
            <a:r>
              <a:rPr lang="en-US" sz="2890" b="1" dirty="0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 </a:t>
            </a:r>
            <a:r>
              <a:rPr lang="en-US" sz="2890" b="1" dirty="0" err="1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dengesizliğinin</a:t>
            </a:r>
            <a:r>
              <a:rPr lang="en-US" sz="2890" b="1" dirty="0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 </a:t>
            </a:r>
            <a:r>
              <a:rPr lang="en-US" sz="2890" b="1" dirty="0" err="1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olması</a:t>
            </a:r>
            <a:endParaRPr lang="en-US" sz="2890" b="1" dirty="0">
              <a:solidFill>
                <a:srgbClr val="191919"/>
              </a:solidFill>
              <a:latin typeface="Telegraf Bold"/>
              <a:ea typeface="Telegraf Bold"/>
              <a:cs typeface="Telegraf Bold"/>
              <a:sym typeface="Telegraf Bold"/>
            </a:endParaRPr>
          </a:p>
          <a:p>
            <a:pPr algn="ctr">
              <a:lnSpc>
                <a:spcPts val="3468"/>
              </a:lnSpc>
            </a:pPr>
            <a:r>
              <a:rPr lang="en-US" sz="2890" b="1" dirty="0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(</a:t>
            </a:r>
            <a:r>
              <a:rPr lang="en-US" sz="2890" b="1" dirty="0" err="1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fiziksel</a:t>
            </a:r>
            <a:r>
              <a:rPr lang="en-US" sz="2890" b="1" dirty="0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, </a:t>
            </a:r>
            <a:r>
              <a:rPr lang="en-US" sz="2890" b="1" dirty="0" err="1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zihinsel</a:t>
            </a:r>
            <a:r>
              <a:rPr lang="en-US" sz="2890" b="1" dirty="0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, </a:t>
            </a:r>
            <a:r>
              <a:rPr lang="en-US" sz="2890" b="1" dirty="0" err="1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sosyal</a:t>
            </a:r>
            <a:endParaRPr lang="en-US" sz="2890" b="1" dirty="0">
              <a:solidFill>
                <a:srgbClr val="191919"/>
              </a:solidFill>
              <a:latin typeface="Telegraf Bold"/>
              <a:ea typeface="Telegraf Bold"/>
              <a:cs typeface="Telegraf Bold"/>
              <a:sym typeface="Telegraf Bold"/>
            </a:endParaRPr>
          </a:p>
          <a:p>
            <a:pPr algn="ctr">
              <a:lnSpc>
                <a:spcPts val="3468"/>
              </a:lnSpc>
            </a:pPr>
            <a:r>
              <a:rPr lang="en-US" sz="2890" b="1" dirty="0" err="1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ve</a:t>
            </a:r>
            <a:r>
              <a:rPr lang="en-US" sz="2890" b="1" dirty="0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 </a:t>
            </a:r>
            <a:r>
              <a:rPr lang="en-US" sz="2890" b="1" dirty="0" err="1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yaş</a:t>
            </a:r>
            <a:r>
              <a:rPr lang="en-US" sz="2890" b="1" dirty="0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 </a:t>
            </a:r>
            <a:r>
              <a:rPr lang="en-US" sz="2890" b="1" dirty="0" err="1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gibi</a:t>
            </a:r>
            <a:r>
              <a:rPr lang="en-US" sz="2890" b="1" dirty="0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)</a:t>
            </a:r>
          </a:p>
          <a:p>
            <a:pPr algn="ctr">
              <a:lnSpc>
                <a:spcPts val="3468"/>
              </a:lnSpc>
            </a:pPr>
            <a:endParaRPr lang="en-US" sz="2890" b="1" dirty="0">
              <a:solidFill>
                <a:srgbClr val="191919"/>
              </a:solidFill>
              <a:latin typeface="Telegraf Bold"/>
              <a:ea typeface="Telegraf Bold"/>
              <a:cs typeface="Telegraf Bold"/>
              <a:sym typeface="Telegraf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370844" y="4740678"/>
            <a:ext cx="8975539" cy="464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7"/>
              </a:lnSpc>
            </a:pPr>
            <a:endParaRPr/>
          </a:p>
        </p:txBody>
      </p:sp>
      <p:grpSp>
        <p:nvGrpSpPr>
          <p:cNvPr id="16" name="Group 16"/>
          <p:cNvGrpSpPr/>
          <p:nvPr/>
        </p:nvGrpSpPr>
        <p:grpSpPr>
          <a:xfrm>
            <a:off x="3982155" y="2508228"/>
            <a:ext cx="10323692" cy="3499111"/>
            <a:chOff x="0" y="0"/>
            <a:chExt cx="5118755" cy="17349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118755" cy="1734951"/>
            </a:xfrm>
            <a:custGeom>
              <a:avLst/>
              <a:gdLst/>
              <a:ahLst/>
              <a:cxnLst/>
              <a:rect l="l" t="t" r="r" b="b"/>
              <a:pathLst>
                <a:path w="5118755" h="1734951">
                  <a:moveTo>
                    <a:pt x="4994295" y="1734950"/>
                  </a:moveTo>
                  <a:lnTo>
                    <a:pt x="124460" y="1734950"/>
                  </a:lnTo>
                  <a:cubicBezTo>
                    <a:pt x="55880" y="1734950"/>
                    <a:pt x="0" y="1679071"/>
                    <a:pt x="0" y="16104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994296" y="0"/>
                  </a:lnTo>
                  <a:cubicBezTo>
                    <a:pt x="5062875" y="0"/>
                    <a:pt x="5118755" y="55880"/>
                    <a:pt x="5118755" y="124460"/>
                  </a:cubicBezTo>
                  <a:lnTo>
                    <a:pt x="5118755" y="1610491"/>
                  </a:lnTo>
                  <a:cubicBezTo>
                    <a:pt x="5118755" y="1679071"/>
                    <a:pt x="5062875" y="1734951"/>
                    <a:pt x="4994296" y="1734951"/>
                  </a:cubicBezTo>
                  <a:close/>
                </a:path>
              </a:pathLst>
            </a:custGeom>
            <a:solidFill>
              <a:srgbClr val="FAA5D9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4642116" y="2936574"/>
            <a:ext cx="9435087" cy="2680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7"/>
              </a:lnSpc>
            </a:pPr>
            <a:r>
              <a:rPr lang="en-US" sz="2889" b="1" dirty="0" err="1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Akran</a:t>
            </a:r>
            <a:r>
              <a:rPr lang="en-US" sz="2889" b="1" dirty="0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 </a:t>
            </a:r>
            <a:r>
              <a:rPr lang="en-US" sz="2889" b="1" dirty="0" err="1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zorbalığı</a:t>
            </a:r>
            <a:r>
              <a:rPr lang="en-US" sz="2889" b="1" dirty="0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, </a:t>
            </a:r>
            <a:r>
              <a:rPr lang="en-US" sz="2889" b="1" dirty="0" err="1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okullarda</a:t>
            </a:r>
            <a:r>
              <a:rPr lang="en-US" sz="2889" b="1" dirty="0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 </a:t>
            </a:r>
            <a:r>
              <a:rPr lang="en-US" sz="2889" b="1" dirty="0" err="1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bir</a:t>
            </a:r>
            <a:r>
              <a:rPr lang="en-US" sz="2889" b="1" dirty="0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 </a:t>
            </a:r>
            <a:r>
              <a:rPr lang="en-US" sz="2889" b="1" dirty="0" err="1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ya</a:t>
            </a:r>
            <a:r>
              <a:rPr lang="en-US" sz="2889" b="1" dirty="0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 da </a:t>
            </a:r>
            <a:r>
              <a:rPr lang="en-US" sz="2889" b="1" dirty="0" err="1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birkaç</a:t>
            </a:r>
            <a:r>
              <a:rPr lang="en-US" sz="2889" b="1" dirty="0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 </a:t>
            </a:r>
            <a:r>
              <a:rPr lang="en-US" sz="2889" b="1" dirty="0" err="1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çocuğun</a:t>
            </a:r>
            <a:r>
              <a:rPr lang="en-US" sz="2889" b="1" dirty="0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 </a:t>
            </a:r>
            <a:r>
              <a:rPr lang="en-US" sz="2889" b="1" dirty="0" err="1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bir</a:t>
            </a:r>
            <a:r>
              <a:rPr lang="en-US" sz="2889" b="1" dirty="0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 </a:t>
            </a:r>
            <a:r>
              <a:rPr lang="en-US" sz="2889" b="1" dirty="0" err="1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başka</a:t>
            </a:r>
            <a:r>
              <a:rPr lang="en-US" sz="2889" b="1" dirty="0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 </a:t>
            </a:r>
            <a:r>
              <a:rPr lang="en-US" sz="2889" b="1" dirty="0" err="1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çocuğa</a:t>
            </a:r>
            <a:r>
              <a:rPr lang="en-US" sz="2889" b="1" dirty="0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  </a:t>
            </a:r>
            <a:r>
              <a:rPr lang="en-US" sz="2889" b="1" dirty="0" err="1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karşı</a:t>
            </a:r>
            <a:r>
              <a:rPr lang="en-US" sz="2889" b="1" dirty="0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 </a:t>
            </a:r>
            <a:r>
              <a:rPr lang="en-US" sz="2889" b="1" dirty="0" err="1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yaptığı</a:t>
            </a:r>
            <a:r>
              <a:rPr lang="en-US" sz="2889" b="1" dirty="0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 </a:t>
            </a:r>
            <a:r>
              <a:rPr lang="en-US" sz="2889" b="1" dirty="0" err="1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saldırgan</a:t>
            </a:r>
            <a:r>
              <a:rPr lang="en-US" sz="2889" b="1" dirty="0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 </a:t>
            </a:r>
            <a:r>
              <a:rPr lang="en-US" sz="2889" b="1" dirty="0" err="1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davranışlar</a:t>
            </a:r>
            <a:r>
              <a:rPr lang="en-US" sz="2889" b="1" dirty="0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 </a:t>
            </a:r>
            <a:r>
              <a:rPr lang="en-US" sz="2889" b="1" dirty="0" err="1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olarak</a:t>
            </a:r>
            <a:r>
              <a:rPr lang="en-US" sz="2889" b="1" dirty="0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 </a:t>
            </a:r>
            <a:r>
              <a:rPr lang="en-US" sz="2889" b="1" dirty="0" err="1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tanımlanmaktadır</a:t>
            </a:r>
            <a:r>
              <a:rPr lang="en-US" sz="2889" b="1" dirty="0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.</a:t>
            </a:r>
          </a:p>
          <a:p>
            <a:pPr algn="ctr">
              <a:lnSpc>
                <a:spcPts val="3467"/>
              </a:lnSpc>
            </a:pPr>
            <a:r>
              <a:rPr lang="en-US" sz="2889" b="1" dirty="0" err="1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Bir</a:t>
            </a:r>
            <a:r>
              <a:rPr lang="en-US" sz="2889" b="1" dirty="0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 </a:t>
            </a:r>
            <a:r>
              <a:rPr lang="en-US" sz="2889" b="1" dirty="0" err="1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davranışın</a:t>
            </a:r>
            <a:r>
              <a:rPr lang="en-US" sz="2889" b="1" dirty="0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 </a:t>
            </a:r>
            <a:r>
              <a:rPr lang="en-US" sz="2889" b="1" dirty="0" err="1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akran</a:t>
            </a:r>
            <a:r>
              <a:rPr lang="en-US" sz="2889" b="1" dirty="0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 </a:t>
            </a:r>
            <a:r>
              <a:rPr lang="en-US" sz="2889" b="1" dirty="0" err="1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zorbalığı</a:t>
            </a:r>
            <a:r>
              <a:rPr lang="en-US" sz="2889" b="1" dirty="0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 </a:t>
            </a:r>
            <a:r>
              <a:rPr lang="en-US" sz="2889" b="1" dirty="0" err="1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olarak</a:t>
            </a:r>
            <a:r>
              <a:rPr lang="en-US" sz="2889" b="1" dirty="0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 </a:t>
            </a:r>
            <a:r>
              <a:rPr lang="en-US" sz="2889" b="1" dirty="0" err="1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tanımlanması</a:t>
            </a:r>
            <a:r>
              <a:rPr lang="en-US" sz="2889" b="1" dirty="0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 </a:t>
            </a:r>
            <a:r>
              <a:rPr lang="en-US" sz="2889" b="1" dirty="0" err="1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için</a:t>
            </a:r>
            <a:r>
              <a:rPr lang="en-US" sz="2889" b="1" dirty="0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 </a:t>
            </a:r>
            <a:r>
              <a:rPr lang="en-US" sz="2889" b="1" dirty="0" err="1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üç</a:t>
            </a:r>
            <a:r>
              <a:rPr lang="en-US" sz="2889" b="1" dirty="0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 </a:t>
            </a:r>
            <a:r>
              <a:rPr lang="en-US" sz="2889" b="1" dirty="0" err="1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temel</a:t>
            </a:r>
            <a:r>
              <a:rPr lang="en-US" sz="2889" b="1" dirty="0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 </a:t>
            </a:r>
            <a:r>
              <a:rPr lang="en-US" sz="2889" b="1" dirty="0" err="1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özellik</a:t>
            </a:r>
            <a:endParaRPr lang="en-US" sz="2889" b="1" dirty="0">
              <a:solidFill>
                <a:srgbClr val="191919"/>
              </a:solidFill>
              <a:latin typeface="Telegraf Bold"/>
              <a:ea typeface="Telegraf Bold"/>
              <a:cs typeface="Telegraf Bold"/>
              <a:sym typeface="Telegraf Bold"/>
            </a:endParaRPr>
          </a:p>
          <a:p>
            <a:pPr algn="ctr">
              <a:lnSpc>
                <a:spcPts val="3467"/>
              </a:lnSpc>
            </a:pPr>
            <a:r>
              <a:rPr lang="tr-TR" sz="2889" b="1" dirty="0" err="1" smtClean="0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g</a:t>
            </a:r>
            <a:r>
              <a:rPr lang="en-US" sz="2889" b="1" dirty="0" err="1" smtClean="0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erekmektedir</a:t>
            </a:r>
            <a:r>
              <a:rPr lang="tr-TR" sz="2889" b="1" dirty="0" smtClean="0">
                <a:solidFill>
                  <a:srgbClr val="191919"/>
                </a:solidFill>
                <a:latin typeface="Telegraf Bold"/>
                <a:ea typeface="Telegraf Bold"/>
                <a:cs typeface="Telegraf Bold"/>
                <a:sym typeface="Telegraf Bold"/>
              </a:rPr>
              <a:t>.</a:t>
            </a:r>
            <a:endParaRPr lang="en-US" sz="2889" b="1" dirty="0">
              <a:solidFill>
                <a:srgbClr val="191919"/>
              </a:solidFill>
              <a:latin typeface="Telegraf Bold"/>
              <a:ea typeface="Telegraf Bold"/>
              <a:cs typeface="Telegraf Bold"/>
              <a:sym typeface="Telegraf Bold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216666" y="6312139"/>
            <a:ext cx="6037639" cy="2544288"/>
            <a:chOff x="0" y="0"/>
            <a:chExt cx="8050185" cy="3392385"/>
          </a:xfrm>
        </p:grpSpPr>
        <p:sp>
          <p:nvSpPr>
            <p:cNvPr id="20" name="TextBox 20"/>
            <p:cNvSpPr txBox="1"/>
            <p:nvPr/>
          </p:nvSpPr>
          <p:spPr>
            <a:xfrm>
              <a:off x="473808" y="2801975"/>
              <a:ext cx="7102569" cy="590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7"/>
                </a:lnSpc>
              </a:pPr>
              <a:endParaRPr/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0" y="0"/>
              <a:ext cx="8050185" cy="2440746"/>
              <a:chOff x="0" y="0"/>
              <a:chExt cx="2993618" cy="907639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2993619" cy="907639"/>
              </a:xfrm>
              <a:custGeom>
                <a:avLst/>
                <a:gdLst/>
                <a:ahLst/>
                <a:cxnLst/>
                <a:rect l="l" t="t" r="r" b="b"/>
                <a:pathLst>
                  <a:path w="2993619" h="907639">
                    <a:moveTo>
                      <a:pt x="2869158" y="907639"/>
                    </a:moveTo>
                    <a:lnTo>
                      <a:pt x="124460" y="907639"/>
                    </a:lnTo>
                    <a:cubicBezTo>
                      <a:pt x="55880" y="907639"/>
                      <a:pt x="0" y="851759"/>
                      <a:pt x="0" y="78317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869159" y="0"/>
                    </a:lnTo>
                    <a:cubicBezTo>
                      <a:pt x="2937739" y="0"/>
                      <a:pt x="2993619" y="55880"/>
                      <a:pt x="2993619" y="124460"/>
                    </a:cubicBezTo>
                    <a:lnTo>
                      <a:pt x="2993619" y="783179"/>
                    </a:lnTo>
                    <a:cubicBezTo>
                      <a:pt x="2993619" y="851759"/>
                      <a:pt x="2937739" y="907639"/>
                      <a:pt x="2869159" y="907639"/>
                    </a:cubicBezTo>
                    <a:close/>
                  </a:path>
                </a:pathLst>
              </a:custGeom>
              <a:solidFill>
                <a:srgbClr val="FEE600"/>
              </a:solidFill>
            </p:spPr>
          </p:sp>
        </p:grpSp>
        <p:sp>
          <p:nvSpPr>
            <p:cNvPr id="23" name="TextBox 23"/>
            <p:cNvSpPr txBox="1"/>
            <p:nvPr/>
          </p:nvSpPr>
          <p:spPr>
            <a:xfrm>
              <a:off x="1023272" y="301527"/>
              <a:ext cx="5597238" cy="1799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67"/>
                </a:lnSpc>
              </a:pPr>
              <a:r>
                <a:rPr lang="en-US" sz="2889" b="1" dirty="0">
                  <a:solidFill>
                    <a:srgbClr val="191919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1-Davranışın </a:t>
              </a:r>
              <a:r>
                <a:rPr lang="en-US" sz="2889" b="1" dirty="0" err="1">
                  <a:solidFill>
                    <a:srgbClr val="191919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zarar</a:t>
              </a:r>
              <a:r>
                <a:rPr lang="en-US" sz="2889" b="1" dirty="0">
                  <a:solidFill>
                    <a:srgbClr val="191919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 </a:t>
              </a:r>
              <a:r>
                <a:rPr lang="en-US" sz="2889" b="1" dirty="0" err="1">
                  <a:solidFill>
                    <a:srgbClr val="191919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verme</a:t>
              </a:r>
              <a:r>
                <a:rPr lang="en-US" sz="2889" b="1" dirty="0">
                  <a:solidFill>
                    <a:srgbClr val="191919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 </a:t>
              </a:r>
              <a:r>
                <a:rPr lang="en-US" sz="2889" b="1" dirty="0" err="1">
                  <a:solidFill>
                    <a:srgbClr val="191919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niyetiyle</a:t>
              </a:r>
              <a:r>
                <a:rPr lang="en-US" sz="2889" b="1" dirty="0">
                  <a:solidFill>
                    <a:srgbClr val="191919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 </a:t>
              </a:r>
              <a:r>
                <a:rPr lang="en-US" sz="2889" b="1" dirty="0" err="1">
                  <a:solidFill>
                    <a:srgbClr val="191919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kasıtlı</a:t>
              </a:r>
              <a:r>
                <a:rPr lang="en-US" sz="2889" b="1" dirty="0">
                  <a:solidFill>
                    <a:srgbClr val="191919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 </a:t>
              </a:r>
              <a:r>
                <a:rPr lang="en-US" sz="2889" b="1" dirty="0" err="1">
                  <a:solidFill>
                    <a:srgbClr val="191919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olarak</a:t>
              </a:r>
              <a:r>
                <a:rPr lang="en-US" sz="2889" b="1" dirty="0">
                  <a:solidFill>
                    <a:srgbClr val="191919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 </a:t>
              </a:r>
              <a:r>
                <a:rPr lang="en-US" sz="2889" b="1" dirty="0" err="1">
                  <a:solidFill>
                    <a:srgbClr val="191919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yapılması</a:t>
              </a:r>
              <a:r>
                <a:rPr lang="en-US" sz="2889" b="1" dirty="0">
                  <a:solidFill>
                    <a:srgbClr val="191919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  </a:t>
              </a:r>
            </a:p>
          </p:txBody>
        </p:sp>
      </p:grpSp>
      <p:sp>
        <p:nvSpPr>
          <p:cNvPr id="24" name="Freeform 24"/>
          <p:cNvSpPr/>
          <p:nvPr/>
        </p:nvSpPr>
        <p:spPr>
          <a:xfrm>
            <a:off x="6629400" y="111898"/>
            <a:ext cx="4442050" cy="2182157"/>
          </a:xfrm>
          <a:custGeom>
            <a:avLst/>
            <a:gdLst/>
            <a:ahLst/>
            <a:cxnLst/>
            <a:rect l="l" t="t" r="r" b="b"/>
            <a:pathLst>
              <a:path w="4442050" h="2182157">
                <a:moveTo>
                  <a:pt x="0" y="0"/>
                </a:moveTo>
                <a:lnTo>
                  <a:pt x="4442050" y="0"/>
                </a:lnTo>
                <a:lnTo>
                  <a:pt x="4442050" y="2182157"/>
                </a:lnTo>
                <a:lnTo>
                  <a:pt x="0" y="21821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/>
          <p:cNvGrpSpPr/>
          <p:nvPr/>
        </p:nvGrpSpPr>
        <p:grpSpPr>
          <a:xfrm>
            <a:off x="228600" y="2467075"/>
            <a:ext cx="8915400" cy="4498142"/>
            <a:chOff x="0" y="-1306447"/>
            <a:chExt cx="3373780" cy="2462566"/>
          </a:xfrm>
        </p:grpSpPr>
        <p:sp>
          <p:nvSpPr>
            <p:cNvPr id="11" name="Freeform 4"/>
            <p:cNvSpPr/>
            <p:nvPr/>
          </p:nvSpPr>
          <p:spPr>
            <a:xfrm>
              <a:off x="0" y="-1306447"/>
              <a:ext cx="3373780" cy="2462566"/>
            </a:xfrm>
            <a:custGeom>
              <a:avLst/>
              <a:gdLst/>
              <a:ahLst/>
              <a:cxnLst/>
              <a:rect l="l" t="t" r="r" b="b"/>
              <a:pathLst>
                <a:path w="3373780" h="2462566">
                  <a:moveTo>
                    <a:pt x="3249320" y="2462566"/>
                  </a:moveTo>
                  <a:lnTo>
                    <a:pt x="124460" y="2462566"/>
                  </a:lnTo>
                  <a:cubicBezTo>
                    <a:pt x="55880" y="2462566"/>
                    <a:pt x="0" y="2406686"/>
                    <a:pt x="0" y="233810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49320" y="0"/>
                  </a:lnTo>
                  <a:cubicBezTo>
                    <a:pt x="3317900" y="0"/>
                    <a:pt x="3373780" y="55880"/>
                    <a:pt x="3373780" y="124460"/>
                  </a:cubicBezTo>
                  <a:lnTo>
                    <a:pt x="3373780" y="2338106"/>
                  </a:lnTo>
                  <a:cubicBezTo>
                    <a:pt x="3373780" y="2406686"/>
                    <a:pt x="3317900" y="2462566"/>
                    <a:pt x="3249320" y="2462566"/>
                  </a:cubicBezTo>
                  <a:close/>
                </a:path>
              </a:pathLst>
            </a:custGeom>
            <a:solidFill>
              <a:srgbClr val="FEE600"/>
            </a:solidFill>
          </p:spPr>
        </p:sp>
      </p:grpSp>
      <p:sp>
        <p:nvSpPr>
          <p:cNvPr id="2" name="TextBox 2"/>
          <p:cNvSpPr txBox="1"/>
          <p:nvPr/>
        </p:nvSpPr>
        <p:spPr>
          <a:xfrm>
            <a:off x="762000" y="2538909"/>
            <a:ext cx="7250776" cy="4052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44"/>
              </a:lnSpc>
            </a:pPr>
            <a:r>
              <a:rPr lang="en-US" sz="7944" b="1" dirty="0" err="1">
                <a:solidFill>
                  <a:srgbClr val="191919"/>
                </a:solidFill>
                <a:latin typeface="Telegraf Heavy"/>
                <a:ea typeface="Telegraf Heavy"/>
                <a:cs typeface="Telegraf Heavy"/>
                <a:sym typeface="Telegraf Heavy"/>
              </a:rPr>
              <a:t>Akran</a:t>
            </a:r>
            <a:r>
              <a:rPr lang="en-US" sz="7944" b="1" dirty="0">
                <a:solidFill>
                  <a:srgbClr val="191919"/>
                </a:solidFill>
                <a:latin typeface="Telegraf Heavy"/>
                <a:ea typeface="Telegraf Heavy"/>
                <a:cs typeface="Telegraf Heavy"/>
                <a:sym typeface="Telegraf Heavy"/>
              </a:rPr>
              <a:t> </a:t>
            </a:r>
            <a:r>
              <a:rPr lang="en-US" sz="7944" b="1" dirty="0" err="1" smtClean="0">
                <a:solidFill>
                  <a:srgbClr val="191919"/>
                </a:solidFill>
                <a:latin typeface="Telegraf Heavy"/>
                <a:ea typeface="Telegraf Heavy"/>
                <a:cs typeface="Telegraf Heavy"/>
                <a:sym typeface="Telegraf Heavy"/>
              </a:rPr>
              <a:t>Zorbalığı</a:t>
            </a:r>
            <a:r>
              <a:rPr lang="tr-TR" sz="7944" b="1" dirty="0" err="1" smtClean="0">
                <a:solidFill>
                  <a:srgbClr val="191919"/>
                </a:solidFill>
                <a:latin typeface="Telegraf Heavy"/>
                <a:ea typeface="Telegraf Heavy"/>
                <a:cs typeface="Telegraf Heavy"/>
                <a:sym typeface="Telegraf Heavy"/>
              </a:rPr>
              <a:t>nda</a:t>
            </a:r>
            <a:r>
              <a:rPr lang="tr-TR" sz="7944" b="1" dirty="0" smtClean="0">
                <a:solidFill>
                  <a:srgbClr val="191919"/>
                </a:solidFill>
                <a:latin typeface="Telegraf Heavy"/>
                <a:ea typeface="Telegraf Heavy"/>
                <a:cs typeface="Telegraf Heavy"/>
                <a:sym typeface="Telegraf Heavy"/>
              </a:rPr>
              <a:t> Doğru Bilinen Yanlışlar</a:t>
            </a:r>
            <a:endParaRPr lang="en-US" sz="7944" b="1" dirty="0">
              <a:solidFill>
                <a:srgbClr val="191919"/>
              </a:solidFill>
              <a:latin typeface="Telegraf Heavy"/>
              <a:ea typeface="Telegraf Heavy"/>
              <a:cs typeface="Telegraf Heavy"/>
              <a:sym typeface="Telegraf Heavy"/>
            </a:endParaRPr>
          </a:p>
        </p:txBody>
      </p:sp>
      <p:sp>
        <p:nvSpPr>
          <p:cNvPr id="3" name="Simge &quot;Yok&quot; 2"/>
          <p:cNvSpPr/>
          <p:nvPr/>
        </p:nvSpPr>
        <p:spPr>
          <a:xfrm>
            <a:off x="9602488" y="6640147"/>
            <a:ext cx="1219200" cy="11430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5" name="Simge &quot;Yok&quot; 4"/>
          <p:cNvSpPr/>
          <p:nvPr/>
        </p:nvSpPr>
        <p:spPr>
          <a:xfrm>
            <a:off x="9663545" y="5034506"/>
            <a:ext cx="1219200" cy="11430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Simge &quot;Yok&quot; 5"/>
          <p:cNvSpPr/>
          <p:nvPr/>
        </p:nvSpPr>
        <p:spPr>
          <a:xfrm>
            <a:off x="9572008" y="1797689"/>
            <a:ext cx="1219200" cy="11430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Simge &quot;Yok&quot; 6"/>
          <p:cNvSpPr/>
          <p:nvPr/>
        </p:nvSpPr>
        <p:spPr>
          <a:xfrm>
            <a:off x="9501447" y="342900"/>
            <a:ext cx="1219200" cy="11430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8" name="Simge &quot;Yok&quot; 7"/>
          <p:cNvSpPr/>
          <p:nvPr/>
        </p:nvSpPr>
        <p:spPr>
          <a:xfrm>
            <a:off x="9602488" y="8329732"/>
            <a:ext cx="1219200" cy="11430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1048999" y="437346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latin typeface="Telegraf Heavy" panose="020B0604020202020204" charset="-94"/>
              </a:rPr>
              <a:t>Zorbalık sadece mağdur olan çocuk için kötüdür.</a:t>
            </a:r>
            <a:endParaRPr lang="tr-TR" sz="2800" dirty="0">
              <a:latin typeface="Telegraf Heavy" panose="020B0604020202020204" charset="-94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1108574" y="3510878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latin typeface="Telegraf Heavy" panose="020B0604020202020204" charset="-94"/>
              </a:rPr>
              <a:t>Sadece zayıf çocuklar zorbalığa uğrar.</a:t>
            </a:r>
            <a:endParaRPr lang="tr-TR" sz="2800" dirty="0">
              <a:latin typeface="Telegraf Heavy" panose="020B0604020202020204" charset="-94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11079479" y="4913508"/>
            <a:ext cx="594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latin typeface="Telegraf Heavy" panose="020B0604020202020204" charset="-94"/>
              </a:rPr>
              <a:t>Akran zorbalığında sadece mağdur öğrencinin ebeveynleri ile çalışma yapılmalıdır.</a:t>
            </a:r>
            <a:endParaRPr lang="tr-TR" sz="2800" dirty="0">
              <a:latin typeface="Telegraf Heavy" panose="020B0604020202020204" charset="-94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1048999" y="6591300"/>
            <a:ext cx="48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latin typeface="Telegraf Heavy" panose="020B0604020202020204" charset="-94"/>
              </a:rPr>
              <a:t>Akran zorbalığının zaman zaman görülmesi normaldir.</a:t>
            </a:r>
            <a:endParaRPr lang="tr-TR" sz="2800" dirty="0">
              <a:latin typeface="Telegraf Heavy" panose="020B0604020202020204" charset="-94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1048999" y="8343900"/>
            <a:ext cx="56859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latin typeface="Telegraf Heavy" panose="020B0604020202020204" charset="-94"/>
              </a:rPr>
              <a:t>Akran zorbalığı zamanla geçer.</a:t>
            </a:r>
            <a:endParaRPr lang="tr-TR" sz="2800" dirty="0">
              <a:latin typeface="Telegraf Heavy" panose="020B0604020202020204" charset="-94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1048999" y="1974057"/>
            <a:ext cx="441178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>
                <a:latin typeface="Telegraf Heavy" panose="020B0604020202020204" charset="-94"/>
              </a:rPr>
              <a:t>Sadece </a:t>
            </a:r>
            <a:r>
              <a:rPr lang="tr-TR" sz="2800" dirty="0" smtClean="0">
                <a:latin typeface="Telegraf Heavy" panose="020B0604020202020204" charset="-94"/>
              </a:rPr>
              <a:t>erkek çocuklar</a:t>
            </a:r>
          </a:p>
          <a:p>
            <a:r>
              <a:rPr lang="tr-TR" sz="2800" dirty="0" smtClean="0">
                <a:latin typeface="Telegraf Heavy" panose="020B0604020202020204" charset="-94"/>
              </a:rPr>
              <a:t> zorbalık yapar.</a:t>
            </a:r>
            <a:endParaRPr lang="tr-TR" sz="2800" dirty="0">
              <a:latin typeface="Telegraf Heavy" panose="020B0604020202020204" charset="-94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9053" y="3402664"/>
            <a:ext cx="1243692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3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75" y="7138452"/>
            <a:ext cx="14558510" cy="272944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54" y="1301907"/>
            <a:ext cx="14554200" cy="4499238"/>
          </a:xfrm>
          <a:prstGeom prst="rect">
            <a:avLst/>
          </a:prstGeom>
        </p:spPr>
      </p:pic>
      <p:sp>
        <p:nvSpPr>
          <p:cNvPr id="2" name="object 2"/>
          <p:cNvSpPr txBox="1">
            <a:spLocks/>
          </p:cNvSpPr>
          <p:nvPr/>
        </p:nvSpPr>
        <p:spPr>
          <a:xfrm>
            <a:off x="3505200" y="342900"/>
            <a:ext cx="101346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tr-TR" spc="-40" dirty="0" smtClean="0">
                <a:solidFill>
                  <a:srgbClr val="000000"/>
                </a:solidFill>
                <a:latin typeface="Arial Black" panose="020B0A04020102020204" pitchFamily="34" charset="0"/>
                <a:cs typeface="Calibri Light"/>
              </a:rPr>
              <a:t>Akran</a:t>
            </a:r>
            <a:r>
              <a:rPr lang="tr-TR" spc="-110" dirty="0" smtClean="0">
                <a:solidFill>
                  <a:srgbClr val="000000"/>
                </a:solidFill>
                <a:latin typeface="Arial Black" panose="020B0A04020102020204" pitchFamily="34" charset="0"/>
                <a:cs typeface="Calibri Light"/>
              </a:rPr>
              <a:t> </a:t>
            </a:r>
            <a:r>
              <a:rPr lang="tr-TR" spc="-35" dirty="0" smtClean="0">
                <a:solidFill>
                  <a:srgbClr val="000000"/>
                </a:solidFill>
                <a:latin typeface="Arial Black" panose="020B0A04020102020204" pitchFamily="34" charset="0"/>
                <a:cs typeface="Calibri Light"/>
              </a:rPr>
              <a:t>Zorbalığının</a:t>
            </a:r>
            <a:r>
              <a:rPr lang="tr-TR" spc="-105" dirty="0" smtClean="0">
                <a:solidFill>
                  <a:srgbClr val="000000"/>
                </a:solidFill>
                <a:latin typeface="Arial Black" panose="020B0A04020102020204" pitchFamily="34" charset="0"/>
                <a:cs typeface="Calibri Light"/>
              </a:rPr>
              <a:t> </a:t>
            </a:r>
            <a:r>
              <a:rPr lang="tr-TR" spc="-70" dirty="0" smtClean="0">
                <a:solidFill>
                  <a:srgbClr val="000000"/>
                </a:solidFill>
                <a:latin typeface="Arial Black" panose="020B0A04020102020204" pitchFamily="34" charset="0"/>
                <a:cs typeface="Calibri Light"/>
              </a:rPr>
              <a:t>Yaygınlığı</a:t>
            </a:r>
            <a:endParaRPr lang="tr-TR" dirty="0">
              <a:latin typeface="Arial Black" panose="020B0A04020102020204" pitchFamily="34" charset="0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0600" y="1423059"/>
            <a:ext cx="13484861" cy="40261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sz="4000" spc="-15" dirty="0">
                <a:latin typeface="Calibri"/>
                <a:cs typeface="Calibri"/>
              </a:rPr>
              <a:t>Akran</a:t>
            </a:r>
            <a:r>
              <a:rPr sz="4000" spc="25" dirty="0">
                <a:latin typeface="Calibri"/>
                <a:cs typeface="Calibri"/>
              </a:rPr>
              <a:t> </a:t>
            </a:r>
            <a:r>
              <a:rPr sz="4000" spc="-15" dirty="0">
                <a:latin typeface="Calibri"/>
                <a:cs typeface="Calibri"/>
              </a:rPr>
              <a:t>zorbalığı</a:t>
            </a:r>
            <a:r>
              <a:rPr sz="4000" spc="5" dirty="0">
                <a:latin typeface="Calibri"/>
                <a:cs typeface="Calibri"/>
              </a:rPr>
              <a:t> </a:t>
            </a:r>
            <a:r>
              <a:rPr sz="4000" spc="-15" dirty="0">
                <a:latin typeface="Calibri"/>
                <a:cs typeface="Calibri"/>
              </a:rPr>
              <a:t>okul</a:t>
            </a:r>
            <a:r>
              <a:rPr sz="4000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öncesi</a:t>
            </a:r>
            <a:r>
              <a:rPr sz="4000" spc="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dönemden</a:t>
            </a:r>
            <a:r>
              <a:rPr sz="4000" spc="4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itibaren</a:t>
            </a:r>
            <a:r>
              <a:rPr sz="4000" spc="10" dirty="0">
                <a:latin typeface="Calibri"/>
                <a:cs typeface="Calibri"/>
              </a:rPr>
              <a:t> </a:t>
            </a:r>
            <a:r>
              <a:rPr sz="4000" spc="-30" dirty="0" err="1">
                <a:latin typeface="Calibri"/>
                <a:cs typeface="Calibri"/>
              </a:rPr>
              <a:t>gözlemlenmektedir</a:t>
            </a:r>
            <a:r>
              <a:rPr sz="4000" spc="-30" dirty="0" smtClean="0">
                <a:latin typeface="Calibri"/>
                <a:cs typeface="Calibri"/>
              </a:rPr>
              <a:t>.</a:t>
            </a:r>
            <a:endParaRPr lang="tr-TR" sz="40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endParaRPr sz="20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935" algn="l"/>
              </a:tabLst>
            </a:pPr>
            <a:r>
              <a:rPr sz="4000" spc="-10" dirty="0">
                <a:latin typeface="Calibri"/>
                <a:cs typeface="Calibri"/>
              </a:rPr>
              <a:t>Eğitimin</a:t>
            </a:r>
            <a:r>
              <a:rPr sz="4000" spc="-5" dirty="0">
                <a:latin typeface="Calibri"/>
                <a:cs typeface="Calibri"/>
              </a:rPr>
              <a:t> her</a:t>
            </a:r>
            <a:r>
              <a:rPr sz="4000" spc="-10" dirty="0">
                <a:latin typeface="Calibri"/>
                <a:cs typeface="Calibri"/>
              </a:rPr>
              <a:t> kademesinde</a:t>
            </a:r>
            <a:r>
              <a:rPr sz="4000" spc="25" dirty="0">
                <a:latin typeface="Calibri"/>
                <a:cs typeface="Calibri"/>
              </a:rPr>
              <a:t> </a:t>
            </a:r>
            <a:r>
              <a:rPr sz="4000" spc="-50" dirty="0">
                <a:latin typeface="Calibri"/>
                <a:cs typeface="Calibri"/>
              </a:rPr>
              <a:t>yaygındır.</a:t>
            </a:r>
            <a:endParaRPr sz="4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000" dirty="0">
              <a:latin typeface="Calibri"/>
              <a:cs typeface="Calibri"/>
            </a:endParaRPr>
          </a:p>
          <a:p>
            <a:pPr marL="241300" marR="176530" indent="-229235">
              <a:lnSpc>
                <a:spcPts val="4000"/>
              </a:lnSpc>
              <a:buFont typeface="Arial MT"/>
              <a:buChar char="•"/>
              <a:tabLst>
                <a:tab pos="241935" algn="l"/>
              </a:tabLst>
            </a:pPr>
            <a:r>
              <a:rPr sz="4000" spc="-15" dirty="0">
                <a:latin typeface="Calibri"/>
                <a:cs typeface="Calibri"/>
              </a:rPr>
              <a:t>Araştırmalar</a:t>
            </a:r>
            <a:r>
              <a:rPr sz="4000" spc="35" dirty="0">
                <a:latin typeface="Calibri"/>
                <a:cs typeface="Calibri"/>
              </a:rPr>
              <a:t> </a:t>
            </a:r>
            <a:r>
              <a:rPr sz="4000" spc="-15" dirty="0">
                <a:latin typeface="Calibri"/>
                <a:cs typeface="Calibri"/>
              </a:rPr>
              <a:t>akran</a:t>
            </a:r>
            <a:r>
              <a:rPr sz="4000" spc="10" dirty="0">
                <a:latin typeface="Calibri"/>
                <a:cs typeface="Calibri"/>
              </a:rPr>
              <a:t> </a:t>
            </a:r>
            <a:r>
              <a:rPr sz="4000" spc="-15" dirty="0">
                <a:latin typeface="Calibri"/>
                <a:cs typeface="Calibri"/>
              </a:rPr>
              <a:t>zorbalığının</a:t>
            </a:r>
            <a:r>
              <a:rPr sz="4000" spc="30" dirty="0">
                <a:latin typeface="Calibri"/>
                <a:cs typeface="Calibri"/>
              </a:rPr>
              <a:t> </a:t>
            </a:r>
            <a:r>
              <a:rPr sz="4000" spc="-25" dirty="0">
                <a:latin typeface="Calibri"/>
                <a:cs typeface="Calibri"/>
              </a:rPr>
              <a:t>ilkokulun</a:t>
            </a:r>
            <a:r>
              <a:rPr sz="4000" spc="5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sonlarına</a:t>
            </a:r>
            <a:r>
              <a:rPr sz="4000" spc="4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doğru</a:t>
            </a:r>
            <a:r>
              <a:rPr sz="4000" spc="3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arttığını, </a:t>
            </a:r>
            <a:r>
              <a:rPr sz="4000" spc="-620" dirty="0">
                <a:latin typeface="Calibri"/>
                <a:cs typeface="Calibri"/>
              </a:rPr>
              <a:t> </a:t>
            </a:r>
            <a:r>
              <a:rPr sz="4000" spc="-15" dirty="0">
                <a:latin typeface="Calibri"/>
                <a:cs typeface="Calibri"/>
              </a:rPr>
              <a:t>ortaokulda</a:t>
            </a:r>
            <a:r>
              <a:rPr sz="4000" spc="1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en</a:t>
            </a:r>
            <a:r>
              <a:rPr sz="4000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üst</a:t>
            </a:r>
            <a:r>
              <a:rPr sz="4000" spc="40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seviyeye</a:t>
            </a:r>
            <a:r>
              <a:rPr sz="400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ulaştığını</a:t>
            </a:r>
            <a:r>
              <a:rPr sz="4000" spc="15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ve</a:t>
            </a:r>
            <a:r>
              <a:rPr sz="4000" spc="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lisenin</a:t>
            </a:r>
            <a:r>
              <a:rPr sz="4000" spc="1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sonlarında</a:t>
            </a:r>
            <a:r>
              <a:rPr sz="4000" spc="40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ise </a:t>
            </a:r>
            <a:r>
              <a:rPr sz="400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azaldığını </a:t>
            </a:r>
            <a:r>
              <a:rPr sz="4000" spc="-35" dirty="0">
                <a:latin typeface="Calibri"/>
                <a:cs typeface="Calibri"/>
              </a:rPr>
              <a:t>göstermektedir.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1524000" y="6125153"/>
            <a:ext cx="153924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tr-TR" spc="-40" dirty="0" smtClean="0">
                <a:solidFill>
                  <a:srgbClr val="000000"/>
                </a:solidFill>
                <a:latin typeface="Arial Black" panose="020B0A04020102020204" pitchFamily="34" charset="0"/>
                <a:cs typeface="Calibri Light"/>
              </a:rPr>
              <a:t>Ortaokul Düzeyinde Akran</a:t>
            </a:r>
            <a:r>
              <a:rPr lang="tr-TR" spc="-110" dirty="0" smtClean="0">
                <a:solidFill>
                  <a:srgbClr val="000000"/>
                </a:solidFill>
                <a:latin typeface="Arial Black" panose="020B0A04020102020204" pitchFamily="34" charset="0"/>
                <a:cs typeface="Calibri Light"/>
              </a:rPr>
              <a:t> </a:t>
            </a:r>
            <a:r>
              <a:rPr lang="tr-TR" spc="-35" dirty="0" smtClean="0">
                <a:solidFill>
                  <a:srgbClr val="000000"/>
                </a:solidFill>
                <a:latin typeface="Arial Black" panose="020B0A04020102020204" pitchFamily="34" charset="0"/>
                <a:cs typeface="Calibri Light"/>
              </a:rPr>
              <a:t>Zorbalığının</a:t>
            </a:r>
            <a:r>
              <a:rPr lang="tr-TR" spc="-105" dirty="0" smtClean="0">
                <a:solidFill>
                  <a:srgbClr val="000000"/>
                </a:solidFill>
                <a:latin typeface="Arial Black" panose="020B0A04020102020204" pitchFamily="34" charset="0"/>
                <a:cs typeface="Calibri Light"/>
              </a:rPr>
              <a:t> </a:t>
            </a:r>
            <a:r>
              <a:rPr lang="tr-TR" spc="-70" dirty="0" smtClean="0">
                <a:solidFill>
                  <a:srgbClr val="000000"/>
                </a:solidFill>
                <a:latin typeface="Arial Black" panose="020B0A04020102020204" pitchFamily="34" charset="0"/>
                <a:cs typeface="Calibri Light"/>
              </a:rPr>
              <a:t>Yaygınlığı</a:t>
            </a:r>
            <a:endParaRPr lang="tr-TR" dirty="0">
              <a:latin typeface="Arial Black" panose="020B0A04020102020204" pitchFamily="34" charset="0"/>
              <a:cs typeface="Calibri Light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991985" y="7505700"/>
            <a:ext cx="13944600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marR="5080" lvl="0" indent="-228600">
              <a:lnSpc>
                <a:spcPts val="5000"/>
              </a:lnSpc>
              <a:spcBef>
                <a:spcPts val="705"/>
              </a:spcBef>
              <a:buFont typeface="Arial MT"/>
              <a:buChar char="•"/>
              <a:tabLst>
                <a:tab pos="241300" algn="l"/>
              </a:tabLst>
            </a:pPr>
            <a:r>
              <a:rPr lang="tr-TR" sz="4000" spc="-20" dirty="0" smtClean="0">
                <a:solidFill>
                  <a:prstClr val="black"/>
                </a:solidFill>
                <a:cs typeface="Calibri"/>
              </a:rPr>
              <a:t>Araştırmalara göre; yaklaşık</a:t>
            </a:r>
            <a:r>
              <a:rPr lang="tr-TR" sz="4000" spc="-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lang="tr-TR" sz="4000" spc="-10" dirty="0">
                <a:solidFill>
                  <a:prstClr val="black"/>
                </a:solidFill>
                <a:cs typeface="Calibri"/>
              </a:rPr>
              <a:t>olarak</a:t>
            </a:r>
            <a:r>
              <a:rPr lang="tr-TR" sz="4000" spc="15" dirty="0">
                <a:solidFill>
                  <a:prstClr val="black"/>
                </a:solidFill>
                <a:cs typeface="Calibri"/>
              </a:rPr>
              <a:t> </a:t>
            </a:r>
            <a:r>
              <a:rPr lang="tr-TR" sz="4000" b="1" spc="-5" dirty="0">
                <a:solidFill>
                  <a:srgbClr val="FF0000"/>
                </a:solidFill>
                <a:cs typeface="Calibri"/>
              </a:rPr>
              <a:t>her</a:t>
            </a:r>
            <a:r>
              <a:rPr lang="tr-TR" sz="4000" b="1" spc="10" dirty="0">
                <a:solidFill>
                  <a:srgbClr val="FF0000"/>
                </a:solidFill>
                <a:cs typeface="Calibri"/>
              </a:rPr>
              <a:t> </a:t>
            </a:r>
            <a:r>
              <a:rPr lang="tr-TR" sz="4000" b="1" dirty="0">
                <a:solidFill>
                  <a:srgbClr val="FF0000"/>
                </a:solidFill>
                <a:cs typeface="Calibri"/>
              </a:rPr>
              <a:t>3</a:t>
            </a:r>
            <a:r>
              <a:rPr lang="tr-TR" sz="4000" b="1" spc="-10" dirty="0">
                <a:solidFill>
                  <a:srgbClr val="FF0000"/>
                </a:solidFill>
                <a:cs typeface="Calibri"/>
              </a:rPr>
              <a:t> çocuktan</a:t>
            </a:r>
            <a:r>
              <a:rPr lang="tr-TR" sz="4000" b="1" dirty="0">
                <a:solidFill>
                  <a:srgbClr val="FF0000"/>
                </a:solidFill>
                <a:cs typeface="Calibri"/>
              </a:rPr>
              <a:t> 1’inin</a:t>
            </a:r>
            <a:r>
              <a:rPr lang="tr-TR" sz="4000" b="1" spc="15" dirty="0">
                <a:solidFill>
                  <a:srgbClr val="FF0000"/>
                </a:solidFill>
                <a:cs typeface="Calibri"/>
              </a:rPr>
              <a:t> </a:t>
            </a:r>
            <a:r>
              <a:rPr lang="tr-TR" sz="4000" spc="-10" dirty="0">
                <a:solidFill>
                  <a:prstClr val="black"/>
                </a:solidFill>
                <a:cs typeface="Calibri"/>
              </a:rPr>
              <a:t>akran zorbalığına</a:t>
            </a:r>
            <a:r>
              <a:rPr lang="tr-TR" sz="4000" spc="-5" dirty="0">
                <a:solidFill>
                  <a:prstClr val="black"/>
                </a:solidFill>
                <a:cs typeface="Calibri"/>
              </a:rPr>
              <a:t> </a:t>
            </a:r>
            <a:r>
              <a:rPr lang="tr-TR" sz="4000" dirty="0">
                <a:solidFill>
                  <a:prstClr val="black"/>
                </a:solidFill>
                <a:cs typeface="Calibri"/>
              </a:rPr>
              <a:t>maruz</a:t>
            </a:r>
            <a:r>
              <a:rPr lang="tr-TR" sz="40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lang="tr-TR" sz="4000" spc="-5" dirty="0">
                <a:solidFill>
                  <a:prstClr val="black"/>
                </a:solidFill>
                <a:cs typeface="Calibri"/>
              </a:rPr>
              <a:t>kaldığı </a:t>
            </a:r>
            <a:r>
              <a:rPr lang="tr-TR" sz="4000" spc="-575" dirty="0">
                <a:solidFill>
                  <a:prstClr val="black"/>
                </a:solidFill>
                <a:cs typeface="Calibri"/>
              </a:rPr>
              <a:t> </a:t>
            </a:r>
            <a:r>
              <a:rPr lang="tr-TR" sz="4000" spc="-30" dirty="0" smtClean="0">
                <a:solidFill>
                  <a:prstClr val="black"/>
                </a:solidFill>
                <a:cs typeface="Calibri"/>
              </a:rPr>
              <a:t>görülmüştür.</a:t>
            </a:r>
            <a:endParaRPr lang="tr-TR" sz="4000" dirty="0">
              <a:solidFill>
                <a:prstClr val="black"/>
              </a:solidFill>
              <a:cs typeface="Calibri"/>
            </a:endParaRPr>
          </a:p>
          <a:p>
            <a:pPr lvl="0"/>
            <a:endParaRPr lang="tr-TR" sz="1000" dirty="0">
              <a:solidFill>
                <a:prstClr val="black"/>
              </a:solidFill>
              <a:cs typeface="Calibri"/>
            </a:endParaRPr>
          </a:p>
          <a:p>
            <a:pPr marL="241300" lvl="0" indent="-228600"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lang="tr-TR" sz="4000" b="1" dirty="0">
                <a:solidFill>
                  <a:srgbClr val="FF0000"/>
                </a:solidFill>
                <a:cs typeface="Calibri"/>
              </a:rPr>
              <a:t>Her 4</a:t>
            </a:r>
            <a:r>
              <a:rPr lang="tr-TR" sz="4000" b="1" spc="-15" dirty="0">
                <a:solidFill>
                  <a:srgbClr val="FF0000"/>
                </a:solidFill>
                <a:cs typeface="Calibri"/>
              </a:rPr>
              <a:t> </a:t>
            </a:r>
            <a:r>
              <a:rPr lang="tr-TR" sz="4000" b="1" spc="-5" dirty="0">
                <a:solidFill>
                  <a:srgbClr val="FF0000"/>
                </a:solidFill>
                <a:cs typeface="Calibri"/>
              </a:rPr>
              <a:t>çocuktan</a:t>
            </a:r>
            <a:r>
              <a:rPr lang="tr-TR" sz="4000" b="1" dirty="0">
                <a:solidFill>
                  <a:srgbClr val="FF0000"/>
                </a:solidFill>
                <a:cs typeface="Calibri"/>
              </a:rPr>
              <a:t> 1’inin</a:t>
            </a:r>
            <a:r>
              <a:rPr lang="tr-TR" sz="4000" b="1" spc="-15" dirty="0">
                <a:solidFill>
                  <a:srgbClr val="FF0000"/>
                </a:solidFill>
                <a:cs typeface="Calibri"/>
              </a:rPr>
              <a:t> </a:t>
            </a:r>
            <a:r>
              <a:rPr lang="tr-TR" sz="4000" spc="-10" dirty="0">
                <a:solidFill>
                  <a:prstClr val="black"/>
                </a:solidFill>
                <a:cs typeface="Calibri"/>
              </a:rPr>
              <a:t>akran</a:t>
            </a:r>
            <a:r>
              <a:rPr lang="tr-TR" sz="4000" dirty="0">
                <a:solidFill>
                  <a:prstClr val="black"/>
                </a:solidFill>
                <a:cs typeface="Calibri"/>
              </a:rPr>
              <a:t> </a:t>
            </a:r>
            <a:r>
              <a:rPr lang="tr-TR" sz="4000" spc="-10" dirty="0">
                <a:solidFill>
                  <a:prstClr val="black"/>
                </a:solidFill>
                <a:cs typeface="Calibri"/>
              </a:rPr>
              <a:t>zorbalığı</a:t>
            </a:r>
            <a:r>
              <a:rPr lang="tr-TR" sz="4000" spc="-5" dirty="0">
                <a:solidFill>
                  <a:prstClr val="black"/>
                </a:solidFill>
                <a:cs typeface="Calibri"/>
              </a:rPr>
              <a:t> </a:t>
            </a:r>
            <a:r>
              <a:rPr lang="tr-TR" sz="4000" spc="-10" dirty="0">
                <a:solidFill>
                  <a:prstClr val="black"/>
                </a:solidFill>
                <a:cs typeface="Calibri"/>
              </a:rPr>
              <a:t>yaptığı </a:t>
            </a:r>
            <a:r>
              <a:rPr lang="tr-TR" sz="4000" spc="-25" dirty="0">
                <a:solidFill>
                  <a:prstClr val="black"/>
                </a:solidFill>
                <a:cs typeface="Calibri"/>
              </a:rPr>
              <a:t>görülmektedir.</a:t>
            </a:r>
            <a:endParaRPr lang="tr-TR" sz="4000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226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3695700"/>
            <a:ext cx="7025054" cy="3054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44"/>
              </a:lnSpc>
            </a:pPr>
            <a:r>
              <a:rPr lang="tr-TR" sz="7944" b="1" dirty="0" smtClean="0">
                <a:solidFill>
                  <a:srgbClr val="191919"/>
                </a:solidFill>
                <a:latin typeface="Telegraf Heavy"/>
                <a:ea typeface="Telegraf Heavy"/>
                <a:cs typeface="Telegraf Heavy"/>
                <a:sym typeface="Telegraf Heavy"/>
              </a:rPr>
              <a:t>Akran Zorbalığı Türleri</a:t>
            </a:r>
            <a:endParaRPr lang="en-US" sz="7944" b="1" dirty="0">
              <a:solidFill>
                <a:srgbClr val="191919"/>
              </a:solidFill>
              <a:latin typeface="Telegraf Heavy"/>
              <a:ea typeface="Telegraf Heavy"/>
              <a:cs typeface="Telegraf Heavy"/>
              <a:sym typeface="Telegraf Heavy"/>
            </a:endParaRPr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85270341"/>
              </p:ext>
            </p:extLst>
          </p:nvPr>
        </p:nvGraphicFramePr>
        <p:xfrm>
          <a:off x="8100167" y="1104900"/>
          <a:ext cx="8458200" cy="764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3"/>
          <p:cNvGrpSpPr/>
          <p:nvPr/>
        </p:nvGrpSpPr>
        <p:grpSpPr>
          <a:xfrm>
            <a:off x="3627963" y="3763119"/>
            <a:ext cx="11121921" cy="6190845"/>
            <a:chOff x="0" y="0"/>
            <a:chExt cx="3373780" cy="2462566"/>
          </a:xfrm>
        </p:grpSpPr>
        <p:sp>
          <p:nvSpPr>
            <p:cNvPr id="22" name="Freeform 4"/>
            <p:cNvSpPr/>
            <p:nvPr/>
          </p:nvSpPr>
          <p:spPr>
            <a:xfrm>
              <a:off x="0" y="0"/>
              <a:ext cx="3373780" cy="2462566"/>
            </a:xfrm>
            <a:custGeom>
              <a:avLst/>
              <a:gdLst/>
              <a:ahLst/>
              <a:cxnLst/>
              <a:rect l="l" t="t" r="r" b="b"/>
              <a:pathLst>
                <a:path w="3373780" h="2462566">
                  <a:moveTo>
                    <a:pt x="3249320" y="2462566"/>
                  </a:moveTo>
                  <a:lnTo>
                    <a:pt x="124460" y="2462566"/>
                  </a:lnTo>
                  <a:cubicBezTo>
                    <a:pt x="55880" y="2462566"/>
                    <a:pt x="0" y="2406686"/>
                    <a:pt x="0" y="233810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49320" y="0"/>
                  </a:lnTo>
                  <a:cubicBezTo>
                    <a:pt x="3317900" y="0"/>
                    <a:pt x="3373780" y="55880"/>
                    <a:pt x="3373780" y="124460"/>
                  </a:cubicBezTo>
                  <a:lnTo>
                    <a:pt x="3373780" y="2338106"/>
                  </a:lnTo>
                  <a:cubicBezTo>
                    <a:pt x="3373780" y="2406686"/>
                    <a:pt x="3317900" y="2462566"/>
                    <a:pt x="3249320" y="2462566"/>
                  </a:cubicBezTo>
                  <a:close/>
                </a:path>
              </a:pathLst>
            </a:custGeom>
            <a:solidFill>
              <a:srgbClr val="FEE600"/>
            </a:solidFill>
          </p:spPr>
        </p:sp>
      </p:grpSp>
      <p:sp>
        <p:nvSpPr>
          <p:cNvPr id="2" name="Dikdörtgen 1"/>
          <p:cNvSpPr/>
          <p:nvPr/>
        </p:nvSpPr>
        <p:spPr>
          <a:xfrm>
            <a:off x="5334000" y="723900"/>
            <a:ext cx="81167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legraf Heavy" panose="020B0604020202020204" charset="-94"/>
              </a:rPr>
              <a:t>FİZİKSEL ZORBALIK</a:t>
            </a:r>
            <a:endParaRPr lang="tr-TR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legraf Heavy" panose="020B0604020202020204" charset="-94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362200" y="2257135"/>
            <a:ext cx="12901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dirty="0">
                <a:latin typeface="Telegraf Heavy" panose="020B0604020202020204" charset="-94"/>
              </a:rPr>
              <a:t>Çocuğa yönelik doğrudan fiziksel güç </a:t>
            </a:r>
            <a:r>
              <a:rPr lang="tr-TR" sz="3600" dirty="0" smtClean="0">
                <a:latin typeface="Telegraf Heavy" panose="020B0604020202020204" charset="-94"/>
              </a:rPr>
              <a:t>uygulanmasıdır.</a:t>
            </a:r>
            <a:endParaRPr lang="tr-TR" sz="3600" dirty="0">
              <a:latin typeface="Telegraf Heavy" panose="020B0604020202020204" charset="-94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1012338" y="5433183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latin typeface="Telegraf Heavy" panose="020B0604020202020204" charset="-94"/>
              </a:rPr>
              <a:t>Vurmak</a:t>
            </a:r>
            <a:endParaRPr lang="tr-TR" dirty="0">
              <a:latin typeface="Telegraf Heavy" panose="020B0604020202020204" charset="-94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0917709" y="7284528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latin typeface="Telegraf Heavy" panose="020B0604020202020204" charset="-94"/>
              </a:rPr>
              <a:t>Eşyalara</a:t>
            </a:r>
            <a:r>
              <a:rPr lang="tr-TR" sz="3200" dirty="0" smtClean="0">
                <a:latin typeface="Telegraf Heavy" panose="020B0604020202020204" charset="-94"/>
              </a:rPr>
              <a:t> </a:t>
            </a:r>
            <a:r>
              <a:rPr lang="tr-TR" sz="3600" dirty="0" smtClean="0">
                <a:latin typeface="Telegraf Heavy" panose="020B0604020202020204" charset="-94"/>
              </a:rPr>
              <a:t>zarar vermek</a:t>
            </a:r>
            <a:endParaRPr lang="tr-TR" sz="3200" dirty="0">
              <a:latin typeface="Telegraf Heavy" panose="020B0604020202020204" charset="-94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317044" y="7478174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latin typeface="Telegraf Heavy" panose="020B0604020202020204" charset="-94"/>
              </a:rPr>
              <a:t>Çelme</a:t>
            </a:r>
            <a:r>
              <a:rPr lang="tr-TR" sz="3200" dirty="0" smtClean="0">
                <a:latin typeface="Telegraf Heavy" panose="020B0604020202020204" charset="-94"/>
              </a:rPr>
              <a:t> </a:t>
            </a:r>
            <a:r>
              <a:rPr lang="tr-TR" sz="3600" dirty="0" smtClean="0">
                <a:latin typeface="Telegraf Heavy" panose="020B0604020202020204" charset="-94"/>
              </a:rPr>
              <a:t>takmak</a:t>
            </a:r>
            <a:endParaRPr lang="tr-TR" sz="3200" dirty="0">
              <a:latin typeface="Telegraf Heavy" panose="020B0604020202020204" charset="-94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3881965" y="5433183"/>
            <a:ext cx="5510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latin typeface="Telegraf Heavy" panose="020B0604020202020204" charset="-94"/>
              </a:rPr>
              <a:t>Tuvalet kapısını açmak</a:t>
            </a:r>
            <a:endParaRPr lang="tr-TR" sz="3600" dirty="0">
              <a:latin typeface="Telegraf Heavy" panose="020B0604020202020204" charset="-94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8384875" y="8665025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latin typeface="Telegraf Heavy" panose="020B0604020202020204" charset="-94"/>
              </a:rPr>
              <a:t>İtmek</a:t>
            </a:r>
            <a:endParaRPr lang="tr-TR" dirty="0">
              <a:latin typeface="Telegraf Heavy" panose="020B0604020202020204" charset="-94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8208701" y="4250963"/>
            <a:ext cx="2627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>
                <a:latin typeface="Telegraf Heavy" panose="020B0604020202020204" charset="-94"/>
              </a:rPr>
              <a:t>Tükürmek</a:t>
            </a:r>
            <a:endParaRPr lang="tr-TR" sz="2400" dirty="0">
              <a:latin typeface="Telegraf Heavy" panose="020B0604020202020204" charset="-94"/>
            </a:endParaRPr>
          </a:p>
        </p:txBody>
      </p:sp>
      <p:sp>
        <p:nvSpPr>
          <p:cNvPr id="12" name="Aşağı Bükülü Ok 11"/>
          <p:cNvSpPr/>
          <p:nvPr/>
        </p:nvSpPr>
        <p:spPr>
          <a:xfrm>
            <a:off x="8454919" y="5095815"/>
            <a:ext cx="172532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3" name="Yukarı Bükülü Ok 12"/>
          <p:cNvSpPr/>
          <p:nvPr/>
        </p:nvSpPr>
        <p:spPr>
          <a:xfrm>
            <a:off x="8384875" y="7919049"/>
            <a:ext cx="1795366" cy="74597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4" name="Sola Bükülü Ok 13"/>
          <p:cNvSpPr/>
          <p:nvPr/>
        </p:nvSpPr>
        <p:spPr>
          <a:xfrm>
            <a:off x="10168675" y="6250466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5" name="Sağa Bükülü Ok 14"/>
          <p:cNvSpPr/>
          <p:nvPr/>
        </p:nvSpPr>
        <p:spPr>
          <a:xfrm>
            <a:off x="7577718" y="6175299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2056" name="Picture 8" descr="Siber Zorbalı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4075" y="4415082"/>
            <a:ext cx="3203986" cy="323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40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3"/>
          <p:cNvGrpSpPr/>
          <p:nvPr/>
        </p:nvGrpSpPr>
        <p:grpSpPr>
          <a:xfrm>
            <a:off x="2348948" y="3885847"/>
            <a:ext cx="13182600" cy="6026803"/>
            <a:chOff x="0" y="0"/>
            <a:chExt cx="3373780" cy="2462566"/>
          </a:xfrm>
        </p:grpSpPr>
        <p:sp>
          <p:nvSpPr>
            <p:cNvPr id="16" name="Freeform 4"/>
            <p:cNvSpPr/>
            <p:nvPr/>
          </p:nvSpPr>
          <p:spPr>
            <a:xfrm>
              <a:off x="0" y="0"/>
              <a:ext cx="3373780" cy="2462566"/>
            </a:xfrm>
            <a:custGeom>
              <a:avLst/>
              <a:gdLst/>
              <a:ahLst/>
              <a:cxnLst/>
              <a:rect l="l" t="t" r="r" b="b"/>
              <a:pathLst>
                <a:path w="3373780" h="2462566">
                  <a:moveTo>
                    <a:pt x="3249320" y="2462566"/>
                  </a:moveTo>
                  <a:lnTo>
                    <a:pt x="124460" y="2462566"/>
                  </a:lnTo>
                  <a:cubicBezTo>
                    <a:pt x="55880" y="2462566"/>
                    <a:pt x="0" y="2406686"/>
                    <a:pt x="0" y="233810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49320" y="0"/>
                  </a:lnTo>
                  <a:cubicBezTo>
                    <a:pt x="3317900" y="0"/>
                    <a:pt x="3373780" y="55880"/>
                    <a:pt x="3373780" y="124460"/>
                  </a:cubicBezTo>
                  <a:lnTo>
                    <a:pt x="3373780" y="2338106"/>
                  </a:lnTo>
                  <a:cubicBezTo>
                    <a:pt x="3373780" y="2406686"/>
                    <a:pt x="3317900" y="2462566"/>
                    <a:pt x="3249320" y="2462566"/>
                  </a:cubicBezTo>
                  <a:close/>
                </a:path>
              </a:pathLst>
            </a:custGeom>
            <a:solidFill>
              <a:srgbClr val="FEE600"/>
            </a:solidFill>
          </p:spPr>
        </p:sp>
      </p:grpSp>
      <p:sp>
        <p:nvSpPr>
          <p:cNvPr id="2" name="Dikdörtgen 1"/>
          <p:cNvSpPr/>
          <p:nvPr/>
        </p:nvSpPr>
        <p:spPr>
          <a:xfrm>
            <a:off x="5623979" y="647700"/>
            <a:ext cx="65117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legraf Heavy" panose="020B0604020202020204" charset="-94"/>
              </a:rPr>
              <a:t>SÖZEL ZORBALIK</a:t>
            </a:r>
            <a:endParaRPr lang="tr-TR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legraf Heavy" panose="020B0604020202020204" charset="-94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362200" y="2257135"/>
            <a:ext cx="12901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dirty="0">
                <a:latin typeface="Telegraf Heavy" panose="020B0604020202020204" charset="-94"/>
              </a:rPr>
              <a:t>Çocuğa yönelik doğrudan fiziksel güç </a:t>
            </a:r>
            <a:r>
              <a:rPr lang="tr-TR" sz="3600" dirty="0" smtClean="0">
                <a:latin typeface="Telegraf Heavy" panose="020B0604020202020204" charset="-94"/>
              </a:rPr>
              <a:t>uygulanmasıdır.</a:t>
            </a:r>
            <a:endParaRPr lang="tr-TR" sz="3600" dirty="0">
              <a:latin typeface="Telegraf Heavy" panose="020B0604020202020204" charset="-94"/>
            </a:endParaRPr>
          </a:p>
        </p:txBody>
      </p:sp>
      <p:sp>
        <p:nvSpPr>
          <p:cNvPr id="4" name="Aşağı Bükülü Ok 3"/>
          <p:cNvSpPr/>
          <p:nvPr/>
        </p:nvSpPr>
        <p:spPr>
          <a:xfrm>
            <a:off x="8017177" y="5210864"/>
            <a:ext cx="172532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5" name="Sola Bükülü Ok 4"/>
          <p:cNvSpPr/>
          <p:nvPr/>
        </p:nvSpPr>
        <p:spPr>
          <a:xfrm>
            <a:off x="9741114" y="6266385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Sağa Bükülü Ok 5"/>
          <p:cNvSpPr/>
          <p:nvPr/>
        </p:nvSpPr>
        <p:spPr>
          <a:xfrm>
            <a:off x="7335850" y="6207174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7" name="Yukarı Bükülü Ok 6"/>
          <p:cNvSpPr/>
          <p:nvPr/>
        </p:nvSpPr>
        <p:spPr>
          <a:xfrm>
            <a:off x="8067423" y="7893099"/>
            <a:ext cx="1795366" cy="74597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261583" y="6697707"/>
            <a:ext cx="3755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latin typeface="Telegraf Heavy" panose="020B0604020202020204" charset="-94"/>
              </a:rPr>
              <a:t>Alay etmek/ </a:t>
            </a:r>
            <a:r>
              <a:rPr lang="tr-TR" sz="3200" dirty="0">
                <a:latin typeface="Telegraf Heavy" panose="020B0604020202020204" charset="-94"/>
              </a:rPr>
              <a:t>D</a:t>
            </a:r>
            <a:r>
              <a:rPr lang="tr-TR" sz="3200" dirty="0" smtClean="0">
                <a:latin typeface="Telegraf Heavy" panose="020B0604020202020204" charset="-94"/>
              </a:rPr>
              <a:t>alga </a:t>
            </a:r>
            <a:r>
              <a:rPr lang="tr-TR" sz="3200" dirty="0">
                <a:latin typeface="Telegraf Heavy" panose="020B0604020202020204" charset="-94"/>
              </a:rPr>
              <a:t>geçmek </a:t>
            </a:r>
            <a:endParaRPr lang="tr-TR" dirty="0">
              <a:latin typeface="Telegraf Heavy" panose="020B0604020202020204" charset="-94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0591800" y="6001838"/>
            <a:ext cx="3805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latin typeface="Telegraf Heavy" panose="020B0604020202020204" charset="-94"/>
              </a:rPr>
              <a:t> </a:t>
            </a:r>
            <a:r>
              <a:rPr lang="tr-TR" sz="3200" dirty="0">
                <a:latin typeface="Telegraf Heavy" panose="020B0604020202020204" charset="-94"/>
              </a:rPr>
              <a:t>Laf ile sataşmak </a:t>
            </a:r>
            <a:endParaRPr lang="tr-TR" dirty="0">
              <a:latin typeface="Telegraf Heavy" panose="020B0604020202020204" charset="-94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9184630" y="4560918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>
                <a:latin typeface="Telegraf Heavy" panose="020B0604020202020204" charset="-94"/>
              </a:rPr>
              <a:t>Azarlamak</a:t>
            </a:r>
            <a:endParaRPr lang="tr-TR" dirty="0">
              <a:latin typeface="Telegraf Heavy" panose="020B0604020202020204" charset="-94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0404676" y="7893099"/>
            <a:ext cx="3156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>
                <a:latin typeface="Telegraf Heavy" panose="020B0604020202020204" charset="-94"/>
              </a:rPr>
              <a:t>L</a:t>
            </a:r>
            <a:r>
              <a:rPr lang="tr-TR" sz="3200" dirty="0" smtClean="0">
                <a:latin typeface="Telegraf Heavy" panose="020B0604020202020204" charset="-94"/>
              </a:rPr>
              <a:t>akap </a:t>
            </a:r>
            <a:r>
              <a:rPr lang="tr-TR" sz="3200" dirty="0">
                <a:latin typeface="Telegraf Heavy" panose="020B0604020202020204" charset="-94"/>
              </a:rPr>
              <a:t>takmak</a:t>
            </a:r>
            <a:endParaRPr lang="tr-TR" dirty="0">
              <a:latin typeface="Telegraf Heavy" panose="020B0604020202020204" charset="-94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6328164" y="8835432"/>
            <a:ext cx="51033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latin typeface="Telegraf Heavy" panose="020B0604020202020204" charset="-94"/>
              </a:rPr>
              <a:t>Küçük </a:t>
            </a:r>
            <a:r>
              <a:rPr lang="tr-TR" sz="3200" dirty="0">
                <a:latin typeface="Telegraf Heavy" panose="020B0604020202020204" charset="-94"/>
              </a:rPr>
              <a:t>düşürücü sözler söylemek </a:t>
            </a:r>
            <a:endParaRPr lang="tr-TR" dirty="0">
              <a:latin typeface="Telegraf Heavy" panose="020B0604020202020204" charset="-94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4480631" y="4872252"/>
            <a:ext cx="3536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latin typeface="Telegraf Heavy" panose="020B0604020202020204" charset="-94"/>
              </a:rPr>
              <a:t> </a:t>
            </a:r>
            <a:r>
              <a:rPr lang="tr-TR" sz="3200" dirty="0">
                <a:latin typeface="Telegraf Heavy" panose="020B0604020202020204" charset="-94"/>
              </a:rPr>
              <a:t>Hakaret etmek </a:t>
            </a:r>
            <a:endParaRPr lang="tr-TR" dirty="0">
              <a:latin typeface="Telegraf Heavy" panose="020B0604020202020204" charset="-94"/>
            </a:endParaRPr>
          </a:p>
        </p:txBody>
      </p:sp>
      <p:pic>
        <p:nvPicPr>
          <p:cNvPr id="14" name="Picture 6" descr="Bir Zorbalık Türü; Akran Zorbalığı - KOE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7373" y="371288"/>
            <a:ext cx="2923877" cy="188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62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3"/>
          <p:cNvGrpSpPr/>
          <p:nvPr/>
        </p:nvGrpSpPr>
        <p:grpSpPr>
          <a:xfrm>
            <a:off x="2743200" y="4100689"/>
            <a:ext cx="10963746" cy="6039703"/>
            <a:chOff x="0" y="0"/>
            <a:chExt cx="3373780" cy="2462566"/>
          </a:xfrm>
        </p:grpSpPr>
        <p:sp>
          <p:nvSpPr>
            <p:cNvPr id="23" name="Freeform 4"/>
            <p:cNvSpPr/>
            <p:nvPr/>
          </p:nvSpPr>
          <p:spPr>
            <a:xfrm>
              <a:off x="0" y="0"/>
              <a:ext cx="3373780" cy="2462566"/>
            </a:xfrm>
            <a:custGeom>
              <a:avLst/>
              <a:gdLst/>
              <a:ahLst/>
              <a:cxnLst/>
              <a:rect l="l" t="t" r="r" b="b"/>
              <a:pathLst>
                <a:path w="3373780" h="2462566">
                  <a:moveTo>
                    <a:pt x="3249320" y="2462566"/>
                  </a:moveTo>
                  <a:lnTo>
                    <a:pt x="124460" y="2462566"/>
                  </a:lnTo>
                  <a:cubicBezTo>
                    <a:pt x="55880" y="2462566"/>
                    <a:pt x="0" y="2406686"/>
                    <a:pt x="0" y="233810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49320" y="0"/>
                  </a:lnTo>
                  <a:cubicBezTo>
                    <a:pt x="3317900" y="0"/>
                    <a:pt x="3373780" y="55880"/>
                    <a:pt x="3373780" y="124460"/>
                  </a:cubicBezTo>
                  <a:lnTo>
                    <a:pt x="3373780" y="2338106"/>
                  </a:lnTo>
                  <a:cubicBezTo>
                    <a:pt x="3373780" y="2406686"/>
                    <a:pt x="3317900" y="2462566"/>
                    <a:pt x="3249320" y="2462566"/>
                  </a:cubicBezTo>
                  <a:close/>
                </a:path>
              </a:pathLst>
            </a:custGeom>
            <a:solidFill>
              <a:srgbClr val="FEE600"/>
            </a:solidFill>
          </p:spPr>
        </p:sp>
      </p:grpSp>
      <p:sp>
        <p:nvSpPr>
          <p:cNvPr id="2" name="Dikdörtgen 1"/>
          <p:cNvSpPr/>
          <p:nvPr/>
        </p:nvSpPr>
        <p:spPr>
          <a:xfrm>
            <a:off x="5296680" y="876300"/>
            <a:ext cx="7127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legraf Heavy" panose="020B0604020202020204" charset="-94"/>
              </a:rPr>
              <a:t>SOSYAL ZORBALIK</a:t>
            </a:r>
            <a:endParaRPr lang="tr-TR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legraf Heavy" panose="020B0604020202020204" charset="-94"/>
            </a:endParaRPr>
          </a:p>
        </p:txBody>
      </p:sp>
      <p:sp>
        <p:nvSpPr>
          <p:cNvPr id="3" name="Aşağı Bükülü Ok 2"/>
          <p:cNvSpPr/>
          <p:nvPr/>
        </p:nvSpPr>
        <p:spPr>
          <a:xfrm>
            <a:off x="8017177" y="5210864"/>
            <a:ext cx="172532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Sağa Bükülü Ok 3"/>
          <p:cNvSpPr/>
          <p:nvPr/>
        </p:nvSpPr>
        <p:spPr>
          <a:xfrm>
            <a:off x="6858000" y="6266385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5" name="Yukarı Bükülü Ok 4"/>
          <p:cNvSpPr/>
          <p:nvPr/>
        </p:nvSpPr>
        <p:spPr>
          <a:xfrm>
            <a:off x="7962631" y="7876794"/>
            <a:ext cx="1795366" cy="74597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Sola Bükülü Ok 5"/>
          <p:cNvSpPr/>
          <p:nvPr/>
        </p:nvSpPr>
        <p:spPr>
          <a:xfrm>
            <a:off x="9982200" y="6266385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54439" y="2257135"/>
            <a:ext cx="16916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dirty="0">
                <a:latin typeface="Telegraf Heavy" panose="020B0604020202020204" charset="-94"/>
              </a:rPr>
              <a:t>Çocuğun arkadaşlık/sosyal ilişkilerine zarar vermeyi hedefleyen davranışların yapılmasıdır. 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3733800" y="5067076"/>
            <a:ext cx="4740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latin typeface="Telegraf Heavy" panose="020B0604020202020204" charset="-94"/>
              </a:rPr>
              <a:t> </a:t>
            </a:r>
            <a:r>
              <a:rPr lang="tr-TR" sz="2800" dirty="0">
                <a:latin typeface="Telegraf Heavy" panose="020B0604020202020204" charset="-94"/>
              </a:rPr>
              <a:t>Hakkında dedikodu yapmak ve yaymak </a:t>
            </a:r>
            <a:endParaRPr lang="tr-TR" sz="1600" dirty="0">
              <a:latin typeface="Telegraf Heavy" panose="020B0604020202020204" charset="-94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639262" y="4430713"/>
            <a:ext cx="3879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latin typeface="Telegraf Heavy" panose="020B0604020202020204" charset="-94"/>
              </a:rPr>
              <a:t>Görmezden </a:t>
            </a:r>
            <a:r>
              <a:rPr lang="tr-TR" sz="2800" dirty="0">
                <a:latin typeface="Telegraf Heavy" panose="020B0604020202020204" charset="-94"/>
              </a:rPr>
              <a:t>gelmek </a:t>
            </a:r>
            <a:endParaRPr lang="tr-TR" sz="1600" dirty="0">
              <a:latin typeface="Telegraf Heavy" panose="020B0604020202020204" charset="-94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760306" y="6094963"/>
            <a:ext cx="2946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latin typeface="Telegraf Heavy" panose="020B0604020202020204" charset="-94"/>
              </a:rPr>
              <a:t>Kıs </a:t>
            </a:r>
            <a:r>
              <a:rPr lang="tr-TR" sz="2800" dirty="0">
                <a:latin typeface="Telegraf Heavy" panose="020B0604020202020204" charset="-94"/>
              </a:rPr>
              <a:t>kıs gülmek </a:t>
            </a:r>
            <a:endParaRPr lang="tr-TR" sz="1600" dirty="0">
              <a:latin typeface="Telegraf Heavy" panose="020B0604020202020204" charset="-94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429000" y="7546832"/>
            <a:ext cx="4725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latin typeface="Telegraf Heavy" panose="020B0604020202020204" charset="-94"/>
              </a:rPr>
              <a:t>Rezil etmeye/ Küçük </a:t>
            </a:r>
            <a:r>
              <a:rPr lang="tr-TR" sz="2800" dirty="0">
                <a:latin typeface="Telegraf Heavy" panose="020B0604020202020204" charset="-94"/>
              </a:rPr>
              <a:t>düşürmeye çalışmak </a:t>
            </a:r>
            <a:endParaRPr lang="tr-TR" sz="1600" dirty="0">
              <a:latin typeface="Telegraf Heavy" panose="020B0604020202020204" charset="-94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0382597" y="7994949"/>
            <a:ext cx="2754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latin typeface="Telegraf Heavy" panose="020B0604020202020204" charset="-94"/>
              </a:rPr>
              <a:t>Tehdit </a:t>
            </a:r>
            <a:r>
              <a:rPr lang="tr-TR" sz="2800" dirty="0">
                <a:latin typeface="Telegraf Heavy" panose="020B0604020202020204" charset="-94"/>
              </a:rPr>
              <a:t>etmek </a:t>
            </a:r>
            <a:endParaRPr lang="tr-TR" sz="1600" dirty="0">
              <a:latin typeface="Telegraf Heavy" panose="020B0604020202020204" charset="-94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783705" y="9086985"/>
            <a:ext cx="4798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latin typeface="Telegraf Heavy" panose="020B0604020202020204" charset="-94"/>
              </a:rPr>
              <a:t>Arkadaş </a:t>
            </a:r>
            <a:r>
              <a:rPr lang="tr-TR" sz="2800" dirty="0">
                <a:latin typeface="Telegraf Heavy" panose="020B0604020202020204" charset="-94"/>
              </a:rPr>
              <a:t>grubundan dışlamak </a:t>
            </a:r>
            <a:endParaRPr lang="tr-TR" sz="1600" dirty="0">
              <a:latin typeface="Telegraf Heavy" panose="020B0604020202020204" charset="-94"/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633" y="2937398"/>
            <a:ext cx="4451499" cy="298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1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980</Words>
  <Application>Microsoft Office PowerPoint</Application>
  <PresentationFormat>Özel</PresentationFormat>
  <Paragraphs>150</Paragraphs>
  <Slides>24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4" baseType="lpstr">
      <vt:lpstr>Telegraf Medium</vt:lpstr>
      <vt:lpstr>Telegraf Bold</vt:lpstr>
      <vt:lpstr>Arial Black</vt:lpstr>
      <vt:lpstr>Telegraf Heavy</vt:lpstr>
      <vt:lpstr>Arial</vt:lpstr>
      <vt:lpstr>Telegraf</vt:lpstr>
      <vt:lpstr>Arial MT</vt:lpstr>
      <vt:lpstr>Calibri</vt:lpstr>
      <vt:lpstr>Calibri Light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AKRAN ZORBALIĞI</dc:title>
  <dc:creator>MÜDÜR YRD</dc:creator>
  <cp:lastModifiedBy>Windows Kullanıcısı</cp:lastModifiedBy>
  <cp:revision>64</cp:revision>
  <dcterms:created xsi:type="dcterms:W3CDTF">2006-08-16T00:00:00Z</dcterms:created>
  <dcterms:modified xsi:type="dcterms:W3CDTF">2024-09-20T09:13:18Z</dcterms:modified>
  <dc:identifier>DAGQ6JxzIIM</dc:identifier>
</cp:coreProperties>
</file>